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6"/>
  </p:notesMasterIdLst>
  <p:sldIdLst>
    <p:sldId id="256" r:id="rId2"/>
    <p:sldId id="325"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310" r:id="rId35"/>
  </p:sldIdLst>
  <p:sldSz cx="9144000" cy="5143500" type="screen16x9"/>
  <p:notesSz cx="10021888" cy="6889750"/>
  <p:embeddedFontLst>
    <p:embeddedFont>
      <p:font typeface="Exo 2" panose="020B0604020202020204" charset="0"/>
      <p:regular r:id="rId37"/>
      <p:bold r:id="rId38"/>
      <p:italic r:id="rId39"/>
      <p:boldItalic r:id="rId40"/>
    </p:embeddedFont>
    <p:embeddedFont>
      <p:font typeface="Fira Sans Extra Condensed Medium" panose="020B0604020202020204" charset="0"/>
      <p:regular r:id="rId41"/>
      <p:bold r:id="rId42"/>
      <p:italic r:id="rId43"/>
      <p:boldItalic r:id="rId44"/>
    </p:embeddedFont>
    <p:embeddedFont>
      <p:font typeface="Roboto Condensed" panose="02000000000000000000" pitchFamily="2" charset="0"/>
      <p:regular r:id="rId45"/>
      <p:bold r:id="rId46"/>
      <p:italic r:id="rId47"/>
      <p:boldItalic r:id="rId48"/>
    </p:embeddedFont>
    <p:embeddedFont>
      <p:font typeface="Roboto Condensed Light"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4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778EBC-2CFE-4C51-AE69-4F6E819450B9}">
  <a:tblStyle styleId="{59778EBC-2CFE-4C51-AE69-4F6E819450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99" d="100"/>
          <a:sy n="199" d="100"/>
        </p:scale>
        <p:origin x="684" y="150"/>
      </p:cViewPr>
      <p:guideLst>
        <p:guide orient="horz" pos="154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02189" y="3272631"/>
            <a:ext cx="8017510" cy="3100388"/>
          </a:xfrm>
          <a:prstGeom prst="rect">
            <a:avLst/>
          </a:prstGeom>
          <a:noFill/>
          <a:ln>
            <a:noFill/>
          </a:ln>
        </p:spPr>
        <p:txBody>
          <a:bodyPr spcFirstLastPara="1" wrap="square" lIns="96618" tIns="96618" rIns="96618" bIns="96618"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7a42629e4_0_48: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e7a42629e4_0_48: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7a42629e4_0_5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7a42629e4_0_5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23: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23: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7a42629e4_0_61: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7a42629e4_0_61: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7a8ac3de9_0_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7a8ac3de9_0_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e7a8ac3de9_0_7: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e7a8ac3de9_0_7: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7a8ac3de9_0_14: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7a8ac3de9_0_14: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7a8ac3de9_0_21: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7a8ac3de9_0_21: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7a8ac3de9_0_28: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7a8ac3de9_0_28: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8d3b44f08_0_126: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8d3b44f08_0_126: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2db3e8363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2db3e8363_1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e7a8ac3de9_0_3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e7a8ac3de9_0_3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e7a8ac3de9_0_43: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e7a8ac3de9_0_43: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e7a8ac3de9_0_5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e7a8ac3de9_0_5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e7a8ac3de9_0_57: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e7a8ac3de9_0_57: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e7a8ac3de9_0_66: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e7a8ac3de9_0_66: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7a8ac3de9_0_74: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7a8ac3de9_0_74: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7a8ac3de9_0_86: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e7a8ac3de9_0_86: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8d3b44f08_0_153: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8d3b44f08_0_153: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7a8ac3de9_0_96: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7a8ac3de9_0_96: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e7a8ac3de9_0_10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e7a8ac3de9_0_10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40422e078_0_2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40422e078_0_2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e7a8ac3de9_0_125: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e7a8ac3de9_0_125: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e7a8ac3de9_0_113: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e7a8ac3de9_0_113: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7a8ac3de9_0_119: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e7a8ac3de9_0_119: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19515fe0b_0_162: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19515fe0b_0_162: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8d3b44f08_0_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8d3b44f08_0_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7a42629e4_0_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7a42629e4_0_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7a42629e4_0_16: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7a42629e4_0_16: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7a42629e4_0_3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7a42629e4_0_3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8d3b44f08_1_11: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8d3b44f08_1_11: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7a42629e4_0_40:notes"/>
          <p:cNvSpPr>
            <a:spLocks noGrp="1" noRot="1" noChangeAspect="1"/>
          </p:cNvSpPr>
          <p:nvPr>
            <p:ph type="sldImg" idx="2"/>
          </p:nvPr>
        </p:nvSpPr>
        <p:spPr>
          <a:xfrm>
            <a:off x="2713038" y="515938"/>
            <a:ext cx="4595812" cy="2584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e7a42629e4_0_40:notes"/>
          <p:cNvSpPr txBox="1">
            <a:spLocks noGrp="1"/>
          </p:cNvSpPr>
          <p:nvPr>
            <p:ph type="body" idx="1"/>
          </p:nvPr>
        </p:nvSpPr>
        <p:spPr>
          <a:xfrm>
            <a:off x="1002189" y="3272631"/>
            <a:ext cx="8017510" cy="3100388"/>
          </a:xfrm>
          <a:prstGeom prst="rect">
            <a:avLst/>
          </a:prstGeom>
        </p:spPr>
        <p:txBody>
          <a:bodyPr spcFirstLastPara="1" wrap="square" lIns="96618" tIns="96618" rIns="96618" bIns="96618"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chemeClr val="accent6"/>
              </a:buClr>
              <a:buSzPts val="2000"/>
              <a:buNone/>
              <a:defRPr sz="2000">
                <a:solidFill>
                  <a:schemeClr val="accent6"/>
                </a:solidFill>
              </a:defRPr>
            </a:lvl2pPr>
            <a:lvl3pPr lvl="2" algn="r" rtl="0">
              <a:spcBef>
                <a:spcPts val="0"/>
              </a:spcBef>
              <a:spcAft>
                <a:spcPts val="0"/>
              </a:spcAft>
              <a:buClr>
                <a:schemeClr val="accent6"/>
              </a:buClr>
              <a:buSzPts val="2000"/>
              <a:buNone/>
              <a:defRPr sz="2000">
                <a:solidFill>
                  <a:schemeClr val="accent6"/>
                </a:solidFill>
              </a:defRPr>
            </a:lvl3pPr>
            <a:lvl4pPr lvl="3" algn="r" rtl="0">
              <a:spcBef>
                <a:spcPts val="0"/>
              </a:spcBef>
              <a:spcAft>
                <a:spcPts val="0"/>
              </a:spcAft>
              <a:buClr>
                <a:schemeClr val="accent6"/>
              </a:buClr>
              <a:buSzPts val="2000"/>
              <a:buNone/>
              <a:defRPr sz="2000">
                <a:solidFill>
                  <a:schemeClr val="accent6"/>
                </a:solidFill>
              </a:defRPr>
            </a:lvl4pPr>
            <a:lvl5pPr lvl="4" algn="r" rtl="0">
              <a:spcBef>
                <a:spcPts val="0"/>
              </a:spcBef>
              <a:spcAft>
                <a:spcPts val="0"/>
              </a:spcAft>
              <a:buClr>
                <a:schemeClr val="accent6"/>
              </a:buClr>
              <a:buSzPts val="2000"/>
              <a:buNone/>
              <a:defRPr sz="2000">
                <a:solidFill>
                  <a:schemeClr val="accent6"/>
                </a:solidFill>
              </a:defRPr>
            </a:lvl5pPr>
            <a:lvl6pPr lvl="5" algn="r" rtl="0">
              <a:spcBef>
                <a:spcPts val="0"/>
              </a:spcBef>
              <a:spcAft>
                <a:spcPts val="0"/>
              </a:spcAft>
              <a:buClr>
                <a:schemeClr val="accent6"/>
              </a:buClr>
              <a:buSzPts val="2000"/>
              <a:buNone/>
              <a:defRPr sz="2000">
                <a:solidFill>
                  <a:schemeClr val="accent6"/>
                </a:solidFill>
              </a:defRPr>
            </a:lvl6pPr>
            <a:lvl7pPr lvl="6" algn="r" rtl="0">
              <a:spcBef>
                <a:spcPts val="0"/>
              </a:spcBef>
              <a:spcAft>
                <a:spcPts val="0"/>
              </a:spcAft>
              <a:buClr>
                <a:schemeClr val="accent6"/>
              </a:buClr>
              <a:buSzPts val="2000"/>
              <a:buNone/>
              <a:defRPr sz="2000">
                <a:solidFill>
                  <a:schemeClr val="accent6"/>
                </a:solidFill>
              </a:defRPr>
            </a:lvl7pPr>
            <a:lvl8pPr lvl="7" algn="r" rtl="0">
              <a:spcBef>
                <a:spcPts val="0"/>
              </a:spcBef>
              <a:spcAft>
                <a:spcPts val="0"/>
              </a:spcAft>
              <a:buClr>
                <a:schemeClr val="accent6"/>
              </a:buClr>
              <a:buSzPts val="2000"/>
              <a:buNone/>
              <a:defRPr sz="2000">
                <a:solidFill>
                  <a:schemeClr val="accent6"/>
                </a:solidFill>
              </a:defRPr>
            </a:lvl8pPr>
            <a:lvl9pPr lvl="8" algn="r" rtl="0">
              <a:spcBef>
                <a:spcPts val="0"/>
              </a:spcBef>
              <a:spcAft>
                <a:spcPts val="0"/>
              </a:spcAft>
              <a:buClr>
                <a:schemeClr val="accent6"/>
              </a:buClr>
              <a:buSzPts val="2000"/>
              <a:buNone/>
              <a:defRPr sz="2000">
                <a:solidFill>
                  <a:schemeClr val="accent6"/>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6"/>
              </a:buClr>
              <a:buSzPts val="1100"/>
              <a:buNone/>
              <a:defRPr sz="1100">
                <a:solidFill>
                  <a:schemeClr val="accent6"/>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chemeClr val="accent6"/>
              </a:buClr>
              <a:buSzPts val="1400"/>
              <a:buNone/>
              <a:defRPr sz="1400">
                <a:solidFill>
                  <a:schemeClr val="accent6"/>
                </a:solidFill>
              </a:defRPr>
            </a:lvl2pPr>
            <a:lvl3pPr lvl="2" algn="r" rtl="0">
              <a:spcBef>
                <a:spcPts val="0"/>
              </a:spcBef>
              <a:spcAft>
                <a:spcPts val="0"/>
              </a:spcAft>
              <a:buClr>
                <a:schemeClr val="accent6"/>
              </a:buClr>
              <a:buSzPts val="1400"/>
              <a:buNone/>
              <a:defRPr sz="1400">
                <a:solidFill>
                  <a:schemeClr val="accent6"/>
                </a:solidFill>
              </a:defRPr>
            </a:lvl3pPr>
            <a:lvl4pPr lvl="3" algn="r" rtl="0">
              <a:spcBef>
                <a:spcPts val="0"/>
              </a:spcBef>
              <a:spcAft>
                <a:spcPts val="0"/>
              </a:spcAft>
              <a:buClr>
                <a:schemeClr val="accent6"/>
              </a:buClr>
              <a:buSzPts val="1400"/>
              <a:buNone/>
              <a:defRPr sz="1400">
                <a:solidFill>
                  <a:schemeClr val="accent6"/>
                </a:solidFill>
              </a:defRPr>
            </a:lvl4pPr>
            <a:lvl5pPr lvl="4" algn="r" rtl="0">
              <a:spcBef>
                <a:spcPts val="0"/>
              </a:spcBef>
              <a:spcAft>
                <a:spcPts val="0"/>
              </a:spcAft>
              <a:buClr>
                <a:schemeClr val="accent6"/>
              </a:buClr>
              <a:buSzPts val="1400"/>
              <a:buNone/>
              <a:defRPr sz="1400">
                <a:solidFill>
                  <a:schemeClr val="accent6"/>
                </a:solidFill>
              </a:defRPr>
            </a:lvl5pPr>
            <a:lvl6pPr lvl="5" algn="r" rtl="0">
              <a:spcBef>
                <a:spcPts val="0"/>
              </a:spcBef>
              <a:spcAft>
                <a:spcPts val="0"/>
              </a:spcAft>
              <a:buClr>
                <a:schemeClr val="accent6"/>
              </a:buClr>
              <a:buSzPts val="1400"/>
              <a:buNone/>
              <a:defRPr sz="1400">
                <a:solidFill>
                  <a:schemeClr val="accent6"/>
                </a:solidFill>
              </a:defRPr>
            </a:lvl6pPr>
            <a:lvl7pPr lvl="6" algn="r" rtl="0">
              <a:spcBef>
                <a:spcPts val="0"/>
              </a:spcBef>
              <a:spcAft>
                <a:spcPts val="0"/>
              </a:spcAft>
              <a:buClr>
                <a:schemeClr val="accent6"/>
              </a:buClr>
              <a:buSzPts val="1400"/>
              <a:buNone/>
              <a:defRPr sz="1400">
                <a:solidFill>
                  <a:schemeClr val="accent6"/>
                </a:solidFill>
              </a:defRPr>
            </a:lvl7pPr>
            <a:lvl8pPr lvl="7" algn="r" rtl="0">
              <a:spcBef>
                <a:spcPts val="0"/>
              </a:spcBef>
              <a:spcAft>
                <a:spcPts val="0"/>
              </a:spcAft>
              <a:buClr>
                <a:schemeClr val="accent6"/>
              </a:buClr>
              <a:buSzPts val="1400"/>
              <a:buNone/>
              <a:defRPr sz="1400">
                <a:solidFill>
                  <a:schemeClr val="accent6"/>
                </a:solidFill>
              </a:defRPr>
            </a:lvl8pPr>
            <a:lvl9pPr lvl="8" algn="r" rtl="0">
              <a:spcBef>
                <a:spcPts val="0"/>
              </a:spcBef>
              <a:spcAft>
                <a:spcPts val="0"/>
              </a:spcAft>
              <a:buClr>
                <a:schemeClr val="accent6"/>
              </a:buClr>
              <a:buSzPts val="1400"/>
              <a:buNone/>
              <a:defRPr sz="1400">
                <a:solidFill>
                  <a:schemeClr val="accent6"/>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7" r:id="rId6"/>
    <p:sldLayoutId id="2147483661" r:id="rId7"/>
    <p:sldLayoutId id="2147483662" r:id="rId8"/>
    <p:sldLayoutId id="2147483664" r:id="rId9"/>
    <p:sldLayoutId id="2147483667"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Machine </a:t>
            </a:r>
            <a:r>
              <a:rPr lang="en" dirty="0"/>
              <a:t>Learning</a:t>
            </a:r>
            <a:endParaRPr dirty="0"/>
          </a:p>
        </p:txBody>
      </p:sp>
      <p:sp>
        <p:nvSpPr>
          <p:cNvPr id="141" name="Google Shape;141;p30"/>
          <p:cNvSpPr txBox="1">
            <a:spLocks noGrp="1"/>
          </p:cNvSpPr>
          <p:nvPr>
            <p:ph type="ctrTitle"/>
          </p:nvPr>
        </p:nvSpPr>
        <p:spPr>
          <a:xfrm>
            <a:off x="2199806"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11 </a:t>
            </a:r>
            <a:r>
              <a:rPr lang="en" dirty="0"/>
              <a:t>- Neural Networks</a:t>
            </a:r>
            <a:endParaRPr dirty="0"/>
          </a:p>
        </p:txBody>
      </p:sp>
      <p:cxnSp>
        <p:nvCxnSpPr>
          <p:cNvPr id="142" name="Google Shape;142;p30"/>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subTitle" idx="1"/>
          </p:nvPr>
        </p:nvSpPr>
        <p:spPr>
          <a:xfrm>
            <a:off x="4889075" y="905100"/>
            <a:ext cx="4041000" cy="3932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Input Layer</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Hidden Layers</a:t>
            </a:r>
            <a:endParaRPr sz="2000">
              <a:solidFill>
                <a:schemeClr val="dk1"/>
              </a:solidFill>
            </a:endParaRPr>
          </a:p>
          <a:p>
            <a:pPr marL="914400" lvl="1" indent="-355600" algn="l" rtl="0">
              <a:spcBef>
                <a:spcPts val="0"/>
              </a:spcBef>
              <a:spcAft>
                <a:spcPts val="0"/>
              </a:spcAft>
              <a:buClr>
                <a:schemeClr val="dk1"/>
              </a:buClr>
              <a:buSzPts val="2000"/>
              <a:buChar char="○"/>
            </a:pPr>
            <a:r>
              <a:rPr lang="en" sz="2000"/>
              <a:t>Difficult to interpret due to distance away from known values</a:t>
            </a:r>
            <a:endParaRPr sz="2000"/>
          </a:p>
          <a:p>
            <a:pPr marL="914400" lvl="1" indent="-355600" algn="l" rtl="0">
              <a:spcBef>
                <a:spcPts val="0"/>
              </a:spcBef>
              <a:spcAft>
                <a:spcPts val="0"/>
              </a:spcAft>
              <a:buSzPts val="2000"/>
              <a:buChar char="○"/>
            </a:pPr>
            <a:r>
              <a:rPr lang="en" sz="2000"/>
              <a:t>If there are 2 or more hidden layers, the model is called a </a:t>
            </a:r>
            <a:r>
              <a:rPr lang="en" sz="2000" b="1">
                <a:latin typeface="Roboto Condensed"/>
                <a:ea typeface="Roboto Condensed"/>
                <a:cs typeface="Roboto Condensed"/>
                <a:sym typeface="Roboto Condensed"/>
              </a:rPr>
              <a:t>deep neural network</a:t>
            </a:r>
            <a:endParaRPr sz="2000" b="1">
              <a:latin typeface="Roboto Condensed"/>
              <a:ea typeface="Roboto Condensed"/>
              <a:cs typeface="Roboto Condensed"/>
              <a:sym typeface="Roboto Condensed"/>
            </a:endParaRPr>
          </a:p>
          <a:p>
            <a:pPr marL="457200" lvl="0" indent="-355600" algn="l" rtl="0">
              <a:spcBef>
                <a:spcPts val="0"/>
              </a:spcBef>
              <a:spcAft>
                <a:spcPts val="0"/>
              </a:spcAft>
              <a:buClr>
                <a:schemeClr val="dk1"/>
              </a:buClr>
              <a:buSzPts val="2000"/>
              <a:buChar char="●"/>
            </a:pPr>
            <a:r>
              <a:rPr lang="en" sz="2000">
                <a:solidFill>
                  <a:schemeClr val="dk1"/>
                </a:solidFill>
              </a:rPr>
              <a:t>Output Layer</a:t>
            </a:r>
            <a:endParaRPr sz="2000">
              <a:solidFill>
                <a:schemeClr val="dk1"/>
              </a:solidFill>
            </a:endParaRPr>
          </a:p>
          <a:p>
            <a:pPr marL="914400" lvl="1" indent="-355600" algn="l" rtl="0">
              <a:spcBef>
                <a:spcPts val="0"/>
              </a:spcBef>
              <a:spcAft>
                <a:spcPts val="0"/>
              </a:spcAft>
              <a:buClr>
                <a:schemeClr val="dk1"/>
              </a:buClr>
              <a:buSzPts val="2000"/>
              <a:buChar char="○"/>
            </a:pPr>
            <a:r>
              <a:rPr lang="en" sz="2000"/>
              <a:t>Can be more than one neuron</a:t>
            </a:r>
            <a:endParaRPr sz="2000">
              <a:solidFill>
                <a:schemeClr val="dk1"/>
              </a:solidFill>
            </a:endParaRPr>
          </a:p>
        </p:txBody>
      </p:sp>
      <p:sp>
        <p:nvSpPr>
          <p:cNvPr id="211" name="Google Shape;211;p3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Parts of a Neural Network</a:t>
            </a:r>
            <a:endParaRPr/>
          </a:p>
        </p:txBody>
      </p:sp>
      <p:pic>
        <p:nvPicPr>
          <p:cNvPr id="212" name="Google Shape;212;p38"/>
          <p:cNvPicPr preferRelativeResize="0"/>
          <p:nvPr/>
        </p:nvPicPr>
        <p:blipFill>
          <a:blip r:embed="rId3">
            <a:alphaModFix/>
          </a:blip>
          <a:stretch>
            <a:fillRect/>
          </a:stretch>
        </p:blipFill>
        <p:spPr>
          <a:xfrm>
            <a:off x="163350" y="1539000"/>
            <a:ext cx="4557548" cy="2980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subTitle" idx="1"/>
          </p:nvPr>
        </p:nvSpPr>
        <p:spPr>
          <a:xfrm>
            <a:off x="2991700" y="1299050"/>
            <a:ext cx="4001400" cy="3527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Our previous perceptron model was just a simple summation function f(x)</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But in classification, it would be more useful to have the outputs between 0 and 1</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We will see how to use </a:t>
            </a:r>
            <a:r>
              <a:rPr lang="en" sz="2000" b="1">
                <a:solidFill>
                  <a:schemeClr val="dk1"/>
                </a:solidFill>
                <a:latin typeface="Roboto Condensed"/>
                <a:ea typeface="Roboto Condensed"/>
                <a:cs typeface="Roboto Condensed"/>
                <a:sym typeface="Roboto Condensed"/>
              </a:rPr>
              <a:t>activation functions</a:t>
            </a:r>
            <a:r>
              <a:rPr lang="en" sz="2000">
                <a:solidFill>
                  <a:schemeClr val="dk1"/>
                </a:solidFill>
              </a:rPr>
              <a:t> to set boundaries for the output values of neurons </a:t>
            </a:r>
            <a:endParaRPr sz="2000">
              <a:solidFill>
                <a:schemeClr val="dk1"/>
              </a:solidFill>
            </a:endParaRPr>
          </a:p>
        </p:txBody>
      </p:sp>
      <p:sp>
        <p:nvSpPr>
          <p:cNvPr id="218" name="Google Shape;218;p39"/>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Classification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0"/>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Activation Functions</a:t>
            </a:r>
            <a:endParaRPr/>
          </a:p>
        </p:txBody>
      </p:sp>
      <p:sp>
        <p:nvSpPr>
          <p:cNvPr id="224" name="Google Shape;224;p40"/>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25" name="Google Shape;225;p40"/>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subTitle" idx="1"/>
          </p:nvPr>
        </p:nvSpPr>
        <p:spPr>
          <a:xfrm>
            <a:off x="2030600" y="957275"/>
            <a:ext cx="6416700" cy="3803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Recall that inputs </a:t>
            </a:r>
            <a:r>
              <a:rPr lang="en" sz="2000" b="1">
                <a:solidFill>
                  <a:schemeClr val="dk1"/>
                </a:solidFill>
                <a:latin typeface="Roboto Condensed"/>
                <a:ea typeface="Roboto Condensed"/>
                <a:cs typeface="Roboto Condensed"/>
                <a:sym typeface="Roboto Condensed"/>
              </a:rPr>
              <a:t>x</a:t>
            </a:r>
            <a:r>
              <a:rPr lang="en" sz="2000">
                <a:solidFill>
                  <a:schemeClr val="dk1"/>
                </a:solidFill>
              </a:rPr>
              <a:t> have a weight </a:t>
            </a:r>
            <a:r>
              <a:rPr lang="en" sz="2000" b="1">
                <a:solidFill>
                  <a:schemeClr val="dk1"/>
                </a:solidFill>
                <a:latin typeface="Roboto Condensed"/>
                <a:ea typeface="Roboto Condensed"/>
                <a:cs typeface="Roboto Condensed"/>
                <a:sym typeface="Roboto Condensed"/>
              </a:rPr>
              <a:t>w</a:t>
            </a:r>
            <a:r>
              <a:rPr lang="en" sz="2000">
                <a:solidFill>
                  <a:schemeClr val="dk1"/>
                </a:solidFill>
              </a:rPr>
              <a:t> and a bias </a:t>
            </a:r>
            <a:r>
              <a:rPr lang="en" sz="2000" b="1">
                <a:solidFill>
                  <a:schemeClr val="dk1"/>
                </a:solidFill>
                <a:latin typeface="Roboto Condensed"/>
                <a:ea typeface="Roboto Condensed"/>
                <a:cs typeface="Roboto Condensed"/>
                <a:sym typeface="Roboto Condensed"/>
              </a:rPr>
              <a:t>b</a:t>
            </a:r>
            <a:endParaRPr sz="2000">
              <a:solidFill>
                <a:schemeClr val="dk1"/>
              </a:solidFill>
            </a:endParaRPr>
          </a:p>
          <a:p>
            <a:pPr marL="914400" lvl="1" indent="-355600" algn="l" rtl="0">
              <a:spcBef>
                <a:spcPts val="0"/>
              </a:spcBef>
              <a:spcAft>
                <a:spcPts val="0"/>
              </a:spcAft>
              <a:buClr>
                <a:schemeClr val="dk1"/>
              </a:buClr>
              <a:buSzPts val="2000"/>
              <a:buChar char="○"/>
            </a:pPr>
            <a:r>
              <a:rPr lang="en" sz="2000"/>
              <a:t>That can be written as </a:t>
            </a:r>
            <a:r>
              <a:rPr lang="en" sz="2000" b="1">
                <a:latin typeface="Roboto Condensed"/>
                <a:ea typeface="Roboto Condensed"/>
                <a:cs typeface="Roboto Condensed"/>
                <a:sym typeface="Roboto Condensed"/>
              </a:rPr>
              <a:t>x*w + b</a:t>
            </a:r>
            <a:endParaRPr sz="2000"/>
          </a:p>
          <a:p>
            <a:pPr marL="457200" lvl="0" indent="-355600" algn="l" rtl="0">
              <a:spcBef>
                <a:spcPts val="0"/>
              </a:spcBef>
              <a:spcAft>
                <a:spcPts val="0"/>
              </a:spcAft>
              <a:buClr>
                <a:schemeClr val="dk1"/>
              </a:buClr>
              <a:buSzPts val="2000"/>
              <a:buChar char="●"/>
            </a:pPr>
            <a:r>
              <a:rPr lang="en" sz="2000">
                <a:solidFill>
                  <a:schemeClr val="dk1"/>
                </a:solidFill>
              </a:rPr>
              <a:t>We want to limit the output value of </a:t>
            </a:r>
            <a:r>
              <a:rPr lang="en" sz="2000" b="1">
                <a:solidFill>
                  <a:schemeClr val="dk1"/>
                </a:solidFill>
                <a:latin typeface="Roboto Condensed"/>
                <a:ea typeface="Roboto Condensed"/>
                <a:cs typeface="Roboto Condensed"/>
                <a:sym typeface="Roboto Condensed"/>
              </a:rPr>
              <a:t>x*w + b</a:t>
            </a:r>
            <a:endParaRPr sz="2000" b="1">
              <a:solidFill>
                <a:schemeClr val="dk1"/>
              </a:solidFill>
              <a:latin typeface="Roboto Condensed"/>
              <a:ea typeface="Roboto Condensed"/>
              <a:cs typeface="Roboto Condensed"/>
              <a:sym typeface="Roboto Condensed"/>
            </a:endParaRPr>
          </a:p>
          <a:p>
            <a:pPr marL="914400" lvl="1" indent="-355600" algn="l" rtl="0">
              <a:spcBef>
                <a:spcPts val="0"/>
              </a:spcBef>
              <a:spcAft>
                <a:spcPts val="0"/>
              </a:spcAft>
              <a:buClr>
                <a:schemeClr val="dk1"/>
              </a:buClr>
              <a:buSzPts val="2000"/>
              <a:buChar char="○"/>
            </a:pPr>
            <a:r>
              <a:rPr lang="en" sz="2000"/>
              <a:t>We can say </a:t>
            </a:r>
            <a:r>
              <a:rPr lang="en" sz="2000" b="1">
                <a:latin typeface="Roboto Condensed"/>
                <a:ea typeface="Roboto Condensed"/>
                <a:cs typeface="Roboto Condensed"/>
                <a:sym typeface="Roboto Condensed"/>
              </a:rPr>
              <a:t>z = x*w + b</a:t>
            </a:r>
            <a:endParaRPr sz="2000"/>
          </a:p>
          <a:p>
            <a:pPr marL="914400" lvl="1" indent="-355600" algn="l" rtl="0">
              <a:spcBef>
                <a:spcPts val="0"/>
              </a:spcBef>
              <a:spcAft>
                <a:spcPts val="0"/>
              </a:spcAft>
              <a:buSzPts val="2000"/>
              <a:buChar char="○"/>
            </a:pPr>
            <a:r>
              <a:rPr lang="en" sz="2000"/>
              <a:t>And pass z through some activation function</a:t>
            </a:r>
            <a:endParaRPr sz="2000"/>
          </a:p>
          <a:p>
            <a:pPr marL="457200" lvl="0" indent="-355600" algn="l" rtl="0">
              <a:spcBef>
                <a:spcPts val="0"/>
              </a:spcBef>
              <a:spcAft>
                <a:spcPts val="0"/>
              </a:spcAft>
              <a:buClr>
                <a:schemeClr val="dk1"/>
              </a:buClr>
              <a:buSzPts val="2000"/>
              <a:buChar char="●"/>
            </a:pPr>
            <a:r>
              <a:rPr lang="en" sz="2000" b="1">
                <a:solidFill>
                  <a:schemeClr val="dk1"/>
                </a:solidFill>
                <a:latin typeface="Roboto Condensed"/>
                <a:ea typeface="Roboto Condensed"/>
                <a:cs typeface="Roboto Condensed"/>
                <a:sym typeface="Roboto Condensed"/>
              </a:rPr>
              <a:t>Activation functions</a:t>
            </a:r>
            <a:r>
              <a:rPr lang="en" sz="2000">
                <a:solidFill>
                  <a:schemeClr val="dk1"/>
                </a:solidFill>
              </a:rPr>
              <a:t> limit the output value of a given input</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Z is a </a:t>
            </a:r>
            <a:r>
              <a:rPr lang="en" sz="2000" b="1">
                <a:solidFill>
                  <a:schemeClr val="dk1"/>
                </a:solidFill>
                <a:latin typeface="Roboto Condensed"/>
                <a:ea typeface="Roboto Condensed"/>
                <a:cs typeface="Roboto Condensed"/>
                <a:sym typeface="Roboto Condensed"/>
              </a:rPr>
              <a:t>tensor</a:t>
            </a:r>
            <a:r>
              <a:rPr lang="en" sz="2000">
                <a:solidFill>
                  <a:schemeClr val="dk1"/>
                </a:solidFill>
              </a:rPr>
              <a:t> input</a:t>
            </a:r>
            <a:endParaRPr sz="2000">
              <a:solidFill>
                <a:schemeClr val="dk1"/>
              </a:solidFill>
            </a:endParaRPr>
          </a:p>
          <a:p>
            <a:pPr marL="914400" lvl="1" indent="-355600" algn="l" rtl="0">
              <a:spcBef>
                <a:spcPts val="0"/>
              </a:spcBef>
              <a:spcAft>
                <a:spcPts val="0"/>
              </a:spcAft>
              <a:buClr>
                <a:schemeClr val="dk1"/>
              </a:buClr>
              <a:buSzPts val="2000"/>
              <a:buChar char="○"/>
            </a:pPr>
            <a:r>
              <a:rPr lang="en" sz="2000"/>
              <a:t>Represents all of the input values in the neural network</a:t>
            </a:r>
            <a:endParaRPr sz="2000"/>
          </a:p>
          <a:p>
            <a:pPr marL="457200" lvl="0" indent="-355600" algn="l" rtl="0">
              <a:spcBef>
                <a:spcPts val="0"/>
              </a:spcBef>
              <a:spcAft>
                <a:spcPts val="0"/>
              </a:spcAft>
              <a:buClr>
                <a:schemeClr val="dk1"/>
              </a:buClr>
              <a:buSzPts val="2000"/>
              <a:buChar char="●"/>
            </a:pPr>
            <a:r>
              <a:rPr lang="en" sz="2000">
                <a:solidFill>
                  <a:schemeClr val="dk1"/>
                </a:solidFill>
              </a:rPr>
              <a:t>Refer to activation functions as f(Z)</a:t>
            </a:r>
            <a:endParaRPr sz="2000">
              <a:solidFill>
                <a:schemeClr val="dk1"/>
              </a:solidFill>
            </a:endParaRPr>
          </a:p>
        </p:txBody>
      </p:sp>
      <p:sp>
        <p:nvSpPr>
          <p:cNvPr id="231" name="Google Shape;231;p41"/>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are activation functions?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2"/>
          <p:cNvSpPr txBox="1">
            <a:spLocks noGrp="1"/>
          </p:cNvSpPr>
          <p:nvPr>
            <p:ph type="subTitle" idx="1"/>
          </p:nvPr>
        </p:nvSpPr>
        <p:spPr>
          <a:xfrm>
            <a:off x="5458175" y="1299050"/>
            <a:ext cx="3340500" cy="3494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Outputs a 0 or 1</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Useful for classification</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However, small changes aren’t reflected</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Better to have a more dynamic function</a:t>
            </a:r>
            <a:endParaRPr sz="2000">
              <a:solidFill>
                <a:schemeClr val="dk1"/>
              </a:solidFill>
            </a:endParaRPr>
          </a:p>
        </p:txBody>
      </p:sp>
      <p:sp>
        <p:nvSpPr>
          <p:cNvPr id="237" name="Google Shape;237;p42"/>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Function</a:t>
            </a:r>
            <a:endParaRPr/>
          </a:p>
        </p:txBody>
      </p:sp>
      <p:pic>
        <p:nvPicPr>
          <p:cNvPr id="238" name="Google Shape;238;p42"/>
          <p:cNvPicPr preferRelativeResize="0"/>
          <p:nvPr/>
        </p:nvPicPr>
        <p:blipFill>
          <a:blip r:embed="rId3">
            <a:alphaModFix/>
          </a:blip>
          <a:stretch>
            <a:fillRect/>
          </a:stretch>
        </p:blipFill>
        <p:spPr>
          <a:xfrm>
            <a:off x="259825" y="1878250"/>
            <a:ext cx="5067024" cy="222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3"/>
          <p:cNvSpPr txBox="1">
            <a:spLocks noGrp="1"/>
          </p:cNvSpPr>
          <p:nvPr>
            <p:ph type="subTitle" idx="1"/>
          </p:nvPr>
        </p:nvSpPr>
        <p:spPr>
          <a:xfrm>
            <a:off x="5425350" y="1493500"/>
            <a:ext cx="3624900" cy="3529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Has the same lower and upper bound as step function</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Z = w*x+b</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More sensitive for small changes</a:t>
            </a:r>
            <a:endParaRPr sz="2000">
              <a:solidFill>
                <a:schemeClr val="dk1"/>
              </a:solidFill>
            </a:endParaRPr>
          </a:p>
        </p:txBody>
      </p:sp>
      <p:sp>
        <p:nvSpPr>
          <p:cNvPr id="244" name="Google Shape;244;p43"/>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Sigmoid Function</a:t>
            </a:r>
            <a:endParaRPr/>
          </a:p>
        </p:txBody>
      </p:sp>
      <p:pic>
        <p:nvPicPr>
          <p:cNvPr id="245" name="Google Shape;245;p43"/>
          <p:cNvPicPr preferRelativeResize="0"/>
          <p:nvPr/>
        </p:nvPicPr>
        <p:blipFill>
          <a:blip r:embed="rId3">
            <a:alphaModFix/>
          </a:blip>
          <a:stretch>
            <a:fillRect/>
          </a:stretch>
        </p:blipFill>
        <p:spPr>
          <a:xfrm>
            <a:off x="119575" y="2151825"/>
            <a:ext cx="5120559" cy="19775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subTitle" idx="1"/>
          </p:nvPr>
        </p:nvSpPr>
        <p:spPr>
          <a:xfrm>
            <a:off x="5359699" y="1241775"/>
            <a:ext cx="3417000" cy="34203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Outputs between -1 and 1 instead of 0 to 1</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Similar to sigmoid except for lower bound</a:t>
            </a:r>
            <a:endParaRPr sz="2000">
              <a:solidFill>
                <a:schemeClr val="dk1"/>
              </a:solidFill>
            </a:endParaRPr>
          </a:p>
        </p:txBody>
      </p:sp>
      <p:sp>
        <p:nvSpPr>
          <p:cNvPr id="251" name="Google Shape;251;p44"/>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Hyperbolic Tangent - tanh(z)</a:t>
            </a:r>
            <a:endParaRPr/>
          </a:p>
        </p:txBody>
      </p:sp>
      <p:pic>
        <p:nvPicPr>
          <p:cNvPr id="252" name="Google Shape;252;p44"/>
          <p:cNvPicPr preferRelativeResize="0"/>
          <p:nvPr/>
        </p:nvPicPr>
        <p:blipFill>
          <a:blip r:embed="rId3">
            <a:alphaModFix/>
          </a:blip>
          <a:stretch>
            <a:fillRect/>
          </a:stretch>
        </p:blipFill>
        <p:spPr>
          <a:xfrm>
            <a:off x="196175" y="1985725"/>
            <a:ext cx="5032649" cy="181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5"/>
          <p:cNvSpPr txBox="1">
            <a:spLocks noGrp="1"/>
          </p:cNvSpPr>
          <p:nvPr>
            <p:ph type="subTitle" idx="1"/>
          </p:nvPr>
        </p:nvSpPr>
        <p:spPr>
          <a:xfrm>
            <a:off x="4560799" y="1299050"/>
            <a:ext cx="3548400" cy="3767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Stands for Rectified Linear Unit</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If the output is less than 0, we treat it as 0</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If the output is greater than 0, just output Z</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ReLu has really good performance, especially when dealing with </a:t>
            </a:r>
            <a:r>
              <a:rPr lang="en" sz="2000" b="1">
                <a:solidFill>
                  <a:schemeClr val="dk1"/>
                </a:solidFill>
                <a:latin typeface="Roboto Condensed"/>
                <a:ea typeface="Roboto Condensed"/>
                <a:cs typeface="Roboto Condensed"/>
                <a:sym typeface="Roboto Condensed"/>
              </a:rPr>
              <a:t>vanishing gradient</a:t>
            </a:r>
            <a:endParaRPr sz="2000" b="1">
              <a:solidFill>
                <a:schemeClr val="dk1"/>
              </a:solidFill>
              <a:latin typeface="Roboto Condensed"/>
              <a:ea typeface="Roboto Condensed"/>
              <a:cs typeface="Roboto Condensed"/>
              <a:sym typeface="Roboto Condensed"/>
            </a:endParaRPr>
          </a:p>
          <a:p>
            <a:pPr marL="0" lvl="0" indent="0" algn="l" rtl="0">
              <a:spcBef>
                <a:spcPts val="0"/>
              </a:spcBef>
              <a:spcAft>
                <a:spcPts val="0"/>
              </a:spcAft>
              <a:buNone/>
            </a:pPr>
            <a:endParaRPr sz="2000">
              <a:solidFill>
                <a:schemeClr val="dk1"/>
              </a:solidFill>
            </a:endParaRPr>
          </a:p>
          <a:p>
            <a:pPr marL="457200" lvl="0" indent="0" algn="l" rtl="0">
              <a:spcBef>
                <a:spcPts val="0"/>
              </a:spcBef>
              <a:spcAft>
                <a:spcPts val="0"/>
              </a:spcAft>
              <a:buNone/>
            </a:pPr>
            <a:endParaRPr sz="2000" b="1">
              <a:solidFill>
                <a:schemeClr val="dk1"/>
              </a:solidFill>
              <a:latin typeface="Roboto Condensed"/>
              <a:ea typeface="Roboto Condensed"/>
              <a:cs typeface="Roboto Condensed"/>
              <a:sym typeface="Roboto Condensed"/>
            </a:endParaRPr>
          </a:p>
        </p:txBody>
      </p:sp>
      <p:sp>
        <p:nvSpPr>
          <p:cNvPr id="258" name="Google Shape;258;p4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ReLu Function</a:t>
            </a:r>
            <a:endParaRPr/>
          </a:p>
        </p:txBody>
      </p:sp>
      <p:pic>
        <p:nvPicPr>
          <p:cNvPr id="259" name="Google Shape;259;p45"/>
          <p:cNvPicPr preferRelativeResize="0"/>
          <p:nvPr/>
        </p:nvPicPr>
        <p:blipFill>
          <a:blip r:embed="rId3">
            <a:alphaModFix/>
          </a:blip>
          <a:stretch>
            <a:fillRect/>
          </a:stretch>
        </p:blipFill>
        <p:spPr>
          <a:xfrm>
            <a:off x="809025" y="1473325"/>
            <a:ext cx="3400425" cy="2647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6"/>
          <p:cNvSpPr txBox="1">
            <a:spLocks noGrp="1"/>
          </p:cNvSpPr>
          <p:nvPr>
            <p:ph type="subTitle" idx="1"/>
          </p:nvPr>
        </p:nvSpPr>
        <p:spPr>
          <a:xfrm>
            <a:off x="2207921" y="1515375"/>
            <a:ext cx="4423800" cy="1784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For a full list of possible activation functions check out:</a:t>
            </a:r>
            <a:endParaRPr sz="2000">
              <a:solidFill>
                <a:schemeClr val="dk1"/>
              </a:solidFill>
            </a:endParaRPr>
          </a:p>
          <a:p>
            <a:pPr marL="457200" lvl="0" indent="-355600" algn="l" rtl="0">
              <a:spcBef>
                <a:spcPts val="0"/>
              </a:spcBef>
              <a:spcAft>
                <a:spcPts val="0"/>
              </a:spcAft>
              <a:buClr>
                <a:schemeClr val="dk1"/>
              </a:buClr>
              <a:buSzPts val="2000"/>
              <a:buFont typeface="Roboto Condensed"/>
              <a:buChar char="●"/>
            </a:pPr>
            <a:r>
              <a:rPr lang="en" sz="2000" b="1">
                <a:solidFill>
                  <a:schemeClr val="dk1"/>
                </a:solidFill>
                <a:latin typeface="Roboto Condensed"/>
                <a:ea typeface="Roboto Condensed"/>
                <a:cs typeface="Roboto Condensed"/>
                <a:sym typeface="Roboto Condensed"/>
              </a:rPr>
              <a:t>https://en.wikipedia.org/wiki/Activation_function</a:t>
            </a:r>
            <a:endParaRPr sz="2000" b="1">
              <a:solidFill>
                <a:schemeClr val="dk1"/>
              </a:solidFill>
              <a:latin typeface="Roboto Condensed"/>
              <a:ea typeface="Roboto Condensed"/>
              <a:cs typeface="Roboto Condensed"/>
              <a:sym typeface="Roboto Condensed"/>
            </a:endParaRPr>
          </a:p>
        </p:txBody>
      </p:sp>
      <p:sp>
        <p:nvSpPr>
          <p:cNvPr id="265" name="Google Shape;265;p46"/>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Other Activation Functions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7"/>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Gradient Descent</a:t>
            </a:r>
            <a:endParaRPr/>
          </a:p>
        </p:txBody>
      </p:sp>
      <p:sp>
        <p:nvSpPr>
          <p:cNvPr id="271" name="Google Shape;271;p47"/>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272" name="Google Shape;272;p47"/>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9"/>
          <p:cNvSpPr txBox="1">
            <a:spLocks noGrp="1"/>
          </p:cNvSpPr>
          <p:nvPr>
            <p:ph type="ctrTitle"/>
          </p:nvPr>
        </p:nvSpPr>
        <p:spPr>
          <a:xfrm>
            <a:off x="1645200" y="352850"/>
            <a:ext cx="58536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Course Overview:</a:t>
            </a:r>
            <a:endParaRPr dirty="0"/>
          </a:p>
        </p:txBody>
      </p:sp>
      <p:sp>
        <p:nvSpPr>
          <p:cNvPr id="231" name="Google Shape;231;p39"/>
          <p:cNvSpPr/>
          <p:nvPr/>
        </p:nvSpPr>
        <p:spPr>
          <a:xfrm>
            <a:off x="662850" y="12990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1.1 - Python Review</a:t>
            </a:r>
            <a:endParaRPr sz="1200" dirty="0">
              <a:solidFill>
                <a:schemeClr val="accent1"/>
              </a:solidFill>
              <a:latin typeface="Exo 2"/>
              <a:sym typeface="Exo 2"/>
            </a:endParaRPr>
          </a:p>
        </p:txBody>
      </p:sp>
      <p:sp>
        <p:nvSpPr>
          <p:cNvPr id="232" name="Google Shape;232;p39"/>
          <p:cNvSpPr/>
          <p:nvPr/>
        </p:nvSpPr>
        <p:spPr>
          <a:xfrm>
            <a:off x="2684776" y="13091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accent1"/>
                </a:solidFill>
                <a:latin typeface="Exo 2"/>
              </a:rPr>
              <a:t>1.2 - Numpy</a:t>
            </a:r>
            <a:endParaRPr sz="1200" dirty="0">
              <a:solidFill>
                <a:schemeClr val="accent1"/>
              </a:solidFill>
              <a:latin typeface="Exo 2"/>
            </a:endParaRPr>
          </a:p>
        </p:txBody>
      </p:sp>
      <p:cxnSp>
        <p:nvCxnSpPr>
          <p:cNvPr id="233" name="Google Shape;233;p39"/>
          <p:cNvCxnSpPr>
            <a:stCxn id="231" idx="3"/>
            <a:endCxn id="232" idx="1"/>
          </p:cNvCxnSpPr>
          <p:nvPr/>
        </p:nvCxnSpPr>
        <p:spPr>
          <a:xfrm>
            <a:off x="2224650" y="1697300"/>
            <a:ext cx="460200" cy="0"/>
          </a:xfrm>
          <a:prstGeom prst="straightConnector1">
            <a:avLst/>
          </a:prstGeom>
          <a:noFill/>
          <a:ln w="28575" cap="flat" cmpd="sng">
            <a:solidFill>
              <a:schemeClr val="dk2"/>
            </a:solidFill>
            <a:prstDash val="solid"/>
            <a:round/>
            <a:headEnd type="none" w="med" len="med"/>
            <a:tailEnd type="triangle" w="med" len="med"/>
          </a:ln>
        </p:spPr>
      </p:cxnSp>
      <p:sp>
        <p:nvSpPr>
          <p:cNvPr id="234" name="Google Shape;234;p39"/>
          <p:cNvSpPr/>
          <p:nvPr/>
        </p:nvSpPr>
        <p:spPr>
          <a:xfrm>
            <a:off x="4681975" y="1298950"/>
            <a:ext cx="15618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1.3 - Pandas</a:t>
            </a:r>
            <a:endParaRPr sz="1200" dirty="0">
              <a:solidFill>
                <a:schemeClr val="accent1"/>
              </a:solidFill>
              <a:latin typeface="Exo 2"/>
              <a:sym typeface="Exo 2"/>
            </a:endParaRPr>
          </a:p>
        </p:txBody>
      </p:sp>
      <p:sp>
        <p:nvSpPr>
          <p:cNvPr id="235" name="Google Shape;235;p39"/>
          <p:cNvSpPr/>
          <p:nvPr/>
        </p:nvSpPr>
        <p:spPr>
          <a:xfrm>
            <a:off x="6679176" y="1309250"/>
            <a:ext cx="15618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rPr>
              <a:t>1.4 - Seaborn</a:t>
            </a:r>
            <a:endParaRPr sz="1200" dirty="0">
              <a:solidFill>
                <a:schemeClr val="accent1"/>
              </a:solidFill>
              <a:latin typeface="Exo 2"/>
            </a:endParaRPr>
          </a:p>
        </p:txBody>
      </p:sp>
      <p:cxnSp>
        <p:nvCxnSpPr>
          <p:cNvPr id="236" name="Google Shape;236;p39"/>
          <p:cNvCxnSpPr>
            <a:stCxn id="234" idx="3"/>
            <a:endCxn id="235" idx="1"/>
          </p:cNvCxnSpPr>
          <p:nvPr/>
        </p:nvCxnSpPr>
        <p:spPr>
          <a:xfrm>
            <a:off x="6243775" y="1697200"/>
            <a:ext cx="435300" cy="0"/>
          </a:xfrm>
          <a:prstGeom prst="straightConnector1">
            <a:avLst/>
          </a:prstGeom>
          <a:noFill/>
          <a:ln w="28575" cap="flat" cmpd="sng">
            <a:solidFill>
              <a:schemeClr val="dk2"/>
            </a:solidFill>
            <a:prstDash val="solid"/>
            <a:round/>
            <a:headEnd type="none" w="med" len="med"/>
            <a:tailEnd type="triangle" w="med" len="med"/>
          </a:ln>
        </p:spPr>
      </p:cxnSp>
      <p:cxnSp>
        <p:nvCxnSpPr>
          <p:cNvPr id="237" name="Google Shape;237;p39"/>
          <p:cNvCxnSpPr/>
          <p:nvPr/>
        </p:nvCxnSpPr>
        <p:spPr>
          <a:xfrm>
            <a:off x="4234250" y="1697300"/>
            <a:ext cx="435300" cy="0"/>
          </a:xfrm>
          <a:prstGeom prst="straightConnector1">
            <a:avLst/>
          </a:prstGeom>
          <a:noFill/>
          <a:ln w="28575" cap="flat" cmpd="sng">
            <a:solidFill>
              <a:schemeClr val="dk2"/>
            </a:solidFill>
            <a:prstDash val="solid"/>
            <a:round/>
            <a:headEnd type="none" w="med" len="med"/>
            <a:tailEnd type="triangle" w="med" len="med"/>
          </a:ln>
        </p:spPr>
      </p:cxnSp>
      <p:sp>
        <p:nvSpPr>
          <p:cNvPr id="238" name="Google Shape;238;p39"/>
          <p:cNvSpPr/>
          <p:nvPr/>
        </p:nvSpPr>
        <p:spPr>
          <a:xfrm>
            <a:off x="662850" y="23880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sym typeface="Exo 2"/>
              </a:rPr>
              <a:t>2.1 - ML Intro</a:t>
            </a:r>
            <a:endParaRPr sz="1200" dirty="0">
              <a:solidFill>
                <a:schemeClr val="accent1"/>
              </a:solidFill>
              <a:latin typeface="Exo 2"/>
              <a:sym typeface="Exo 2"/>
            </a:endParaRPr>
          </a:p>
        </p:txBody>
      </p:sp>
      <p:sp>
        <p:nvSpPr>
          <p:cNvPr id="239" name="Google Shape;239;p39"/>
          <p:cNvSpPr/>
          <p:nvPr/>
        </p:nvSpPr>
        <p:spPr>
          <a:xfrm>
            <a:off x="1985500" y="23981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rPr>
              <a:t>2.2 - Linear Regression</a:t>
            </a:r>
            <a:endParaRPr sz="1100" dirty="0">
              <a:solidFill>
                <a:schemeClr val="accent1"/>
              </a:solidFill>
              <a:latin typeface="Exo 2"/>
            </a:endParaRPr>
          </a:p>
        </p:txBody>
      </p:sp>
      <p:cxnSp>
        <p:nvCxnSpPr>
          <p:cNvPr id="240" name="Google Shape;240;p39"/>
          <p:cNvCxnSpPr>
            <a:stCxn id="238" idx="3"/>
            <a:endCxn id="239" idx="1"/>
          </p:cNvCxnSpPr>
          <p:nvPr/>
        </p:nvCxnSpPr>
        <p:spPr>
          <a:xfrm>
            <a:off x="1684350" y="2786325"/>
            <a:ext cx="301200" cy="0"/>
          </a:xfrm>
          <a:prstGeom prst="straightConnector1">
            <a:avLst/>
          </a:prstGeom>
          <a:noFill/>
          <a:ln w="28575" cap="flat" cmpd="sng">
            <a:solidFill>
              <a:schemeClr val="dk2"/>
            </a:solidFill>
            <a:prstDash val="solid"/>
            <a:round/>
            <a:headEnd type="none" w="med" len="med"/>
            <a:tailEnd type="triangle" w="med" len="med"/>
          </a:ln>
        </p:spPr>
      </p:cxnSp>
      <p:sp>
        <p:nvSpPr>
          <p:cNvPr id="241" name="Google Shape;241;p39"/>
          <p:cNvSpPr/>
          <p:nvPr/>
        </p:nvSpPr>
        <p:spPr>
          <a:xfrm>
            <a:off x="3287163" y="2387975"/>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ea typeface="Exo 2"/>
                <a:cs typeface="Exo 2"/>
                <a:sym typeface="Exo 2"/>
              </a:rPr>
              <a:t>2.3 - Logistic Regression</a:t>
            </a:r>
            <a:endParaRPr sz="1100" dirty="0">
              <a:solidFill>
                <a:schemeClr val="accent1"/>
              </a:solidFill>
              <a:latin typeface="Exo 2"/>
              <a:ea typeface="Exo 2"/>
              <a:cs typeface="Exo 2"/>
              <a:sym typeface="Exo 2"/>
            </a:endParaRPr>
          </a:p>
        </p:txBody>
      </p:sp>
      <p:sp>
        <p:nvSpPr>
          <p:cNvPr id="242" name="Google Shape;242;p39"/>
          <p:cNvSpPr/>
          <p:nvPr/>
        </p:nvSpPr>
        <p:spPr>
          <a:xfrm>
            <a:off x="4593637" y="2398275"/>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 sz="1100" dirty="0">
                <a:solidFill>
                  <a:schemeClr val="accent1"/>
                </a:solidFill>
                <a:latin typeface="Exo 2"/>
              </a:rPr>
              <a:t>2.4 -</a:t>
            </a:r>
            <a:r>
              <a:rPr lang="de-DE" sz="1100" dirty="0" err="1">
                <a:solidFill>
                  <a:schemeClr val="accent1"/>
                </a:solidFill>
                <a:latin typeface="Exo 2"/>
              </a:rPr>
              <a:t>Naïve</a:t>
            </a:r>
            <a:r>
              <a:rPr lang="de-DE" sz="1100" dirty="0">
                <a:solidFill>
                  <a:schemeClr val="accent1"/>
                </a:solidFill>
                <a:latin typeface="Exo 2"/>
              </a:rPr>
              <a:t> Bayes </a:t>
            </a:r>
            <a:r>
              <a:rPr lang="de-DE" sz="1100" dirty="0" err="1">
                <a:solidFill>
                  <a:schemeClr val="accent1"/>
                </a:solidFill>
                <a:latin typeface="Exo 2"/>
              </a:rPr>
              <a:t>Classifier</a:t>
            </a:r>
            <a:endParaRPr sz="1100" dirty="0">
              <a:solidFill>
                <a:schemeClr val="accent1"/>
              </a:solidFill>
              <a:latin typeface="Exo 2"/>
            </a:endParaRPr>
          </a:p>
        </p:txBody>
      </p:sp>
      <p:cxnSp>
        <p:nvCxnSpPr>
          <p:cNvPr id="243" name="Google Shape;243;p39"/>
          <p:cNvCxnSpPr>
            <a:stCxn id="241" idx="3"/>
            <a:endCxn id="242" idx="1"/>
          </p:cNvCxnSpPr>
          <p:nvPr/>
        </p:nvCxnSpPr>
        <p:spPr>
          <a:xfrm>
            <a:off x="4308663" y="2786225"/>
            <a:ext cx="284974" cy="100"/>
          </a:xfrm>
          <a:prstGeom prst="straightConnector1">
            <a:avLst/>
          </a:prstGeom>
          <a:noFill/>
          <a:ln w="28575" cap="flat" cmpd="sng">
            <a:solidFill>
              <a:schemeClr val="dk2"/>
            </a:solidFill>
            <a:prstDash val="solid"/>
            <a:round/>
            <a:headEnd type="none" w="med" len="med"/>
            <a:tailEnd type="triangle" w="med" len="med"/>
          </a:ln>
        </p:spPr>
      </p:cxnSp>
      <p:cxnSp>
        <p:nvCxnSpPr>
          <p:cNvPr id="244" name="Google Shape;244;p39"/>
          <p:cNvCxnSpPr/>
          <p:nvPr/>
        </p:nvCxnSpPr>
        <p:spPr>
          <a:xfrm>
            <a:off x="2999078" y="27863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5" name="Google Shape;245;p39"/>
          <p:cNvSpPr/>
          <p:nvPr/>
        </p:nvSpPr>
        <p:spPr>
          <a:xfrm>
            <a:off x="7211180" y="2367574"/>
            <a:ext cx="1021500"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sym typeface="Exo 2"/>
              </a:rPr>
              <a:t>2.6 - Decision Trees</a:t>
            </a:r>
            <a:endParaRPr sz="1100" dirty="0">
              <a:solidFill>
                <a:schemeClr val="accent1"/>
              </a:solidFill>
              <a:latin typeface="Exo 2"/>
              <a:sym typeface="Exo 2"/>
            </a:endParaRPr>
          </a:p>
        </p:txBody>
      </p:sp>
      <p:cxnSp>
        <p:nvCxnSpPr>
          <p:cNvPr id="247" name="Google Shape;247;p39"/>
          <p:cNvCxnSpPr>
            <a:cxnSpLocks/>
          </p:cNvCxnSpPr>
          <p:nvPr/>
        </p:nvCxnSpPr>
        <p:spPr>
          <a:xfrm>
            <a:off x="6926180" y="2770549"/>
            <a:ext cx="285000" cy="0"/>
          </a:xfrm>
          <a:prstGeom prst="straightConnector1">
            <a:avLst/>
          </a:prstGeom>
          <a:noFill/>
          <a:ln w="28575" cap="flat" cmpd="sng">
            <a:solidFill>
              <a:schemeClr val="dk2"/>
            </a:solidFill>
            <a:prstDash val="solid"/>
            <a:round/>
            <a:headEnd type="none" w="med" len="med"/>
            <a:tailEnd type="triangle" w="med" len="med"/>
          </a:ln>
        </p:spPr>
      </p:cxnSp>
      <p:cxnSp>
        <p:nvCxnSpPr>
          <p:cNvPr id="248" name="Google Shape;248;p39"/>
          <p:cNvCxnSpPr>
            <a:cxnSpLocks/>
          </p:cNvCxnSpPr>
          <p:nvPr/>
        </p:nvCxnSpPr>
        <p:spPr>
          <a:xfrm>
            <a:off x="5619980" y="2796625"/>
            <a:ext cx="284700" cy="0"/>
          </a:xfrm>
          <a:prstGeom prst="straightConnector1">
            <a:avLst/>
          </a:prstGeom>
          <a:noFill/>
          <a:ln w="28575" cap="flat" cmpd="sng">
            <a:solidFill>
              <a:schemeClr val="dk2"/>
            </a:solidFill>
            <a:prstDash val="solid"/>
            <a:round/>
            <a:headEnd type="none" w="med" len="med"/>
            <a:tailEnd type="triangle" w="med" len="med"/>
          </a:ln>
        </p:spPr>
      </p:cxnSp>
      <p:sp>
        <p:nvSpPr>
          <p:cNvPr id="249" name="Google Shape;249;p39"/>
          <p:cNvSpPr/>
          <p:nvPr/>
        </p:nvSpPr>
        <p:spPr>
          <a:xfrm>
            <a:off x="662875" y="3487200"/>
            <a:ext cx="1462746" cy="7965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ea typeface="Exo 2"/>
                <a:cs typeface="Exo 2"/>
                <a:sym typeface="Exo 2"/>
              </a:rPr>
              <a:t>3.1 – Ensembling Learning</a:t>
            </a:r>
            <a:endParaRPr sz="1200" dirty="0">
              <a:solidFill>
                <a:schemeClr val="accent1"/>
              </a:solidFill>
              <a:latin typeface="Exo 2"/>
              <a:ea typeface="Exo 2"/>
              <a:cs typeface="Exo 2"/>
              <a:sym typeface="Exo 2"/>
            </a:endParaRPr>
          </a:p>
        </p:txBody>
      </p:sp>
      <p:cxnSp>
        <p:nvCxnSpPr>
          <p:cNvPr id="251" name="Google Shape;251;p39"/>
          <p:cNvCxnSpPr>
            <a:cxnSpLocks/>
            <a:stCxn id="249" idx="3"/>
          </p:cNvCxnSpPr>
          <p:nvPr/>
        </p:nvCxnSpPr>
        <p:spPr>
          <a:xfrm flipV="1">
            <a:off x="2125621" y="3883468"/>
            <a:ext cx="329129" cy="1982"/>
          </a:xfrm>
          <a:prstGeom prst="straightConnector1">
            <a:avLst/>
          </a:prstGeom>
          <a:noFill/>
          <a:ln w="28575" cap="flat" cmpd="sng">
            <a:solidFill>
              <a:schemeClr val="dk2"/>
            </a:solidFill>
            <a:prstDash val="solid"/>
            <a:round/>
            <a:headEnd type="none" w="med" len="med"/>
            <a:tailEnd type="triangle" w="med" len="med"/>
          </a:ln>
        </p:spPr>
      </p:cxnSp>
      <p:sp>
        <p:nvSpPr>
          <p:cNvPr id="252" name="Google Shape;252;p39"/>
          <p:cNvSpPr/>
          <p:nvPr/>
        </p:nvSpPr>
        <p:spPr>
          <a:xfrm>
            <a:off x="3889561" y="3495418"/>
            <a:ext cx="194468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accent1"/>
                </a:solidFill>
                <a:latin typeface="Exo 2"/>
              </a:rPr>
              <a:t>4</a:t>
            </a:r>
            <a:r>
              <a:rPr lang="en" sz="1200" dirty="0">
                <a:solidFill>
                  <a:schemeClr val="accent1"/>
                </a:solidFill>
                <a:latin typeface="Exo 2"/>
              </a:rPr>
              <a:t>.* - Natural Language Processing (NLP)</a:t>
            </a:r>
            <a:endParaRPr sz="1200" dirty="0">
              <a:solidFill>
                <a:schemeClr val="accent1"/>
              </a:solidFill>
              <a:latin typeface="Exo 2"/>
            </a:endParaRPr>
          </a:p>
        </p:txBody>
      </p:sp>
      <p:cxnSp>
        <p:nvCxnSpPr>
          <p:cNvPr id="253" name="Google Shape;253;p39"/>
          <p:cNvCxnSpPr>
            <a:cxnSpLocks/>
          </p:cNvCxnSpPr>
          <p:nvPr/>
        </p:nvCxnSpPr>
        <p:spPr>
          <a:xfrm flipV="1">
            <a:off x="3512022" y="3885450"/>
            <a:ext cx="370594" cy="101"/>
          </a:xfrm>
          <a:prstGeom prst="straightConnector1">
            <a:avLst/>
          </a:prstGeom>
          <a:noFill/>
          <a:ln w="28575" cap="flat" cmpd="sng">
            <a:solidFill>
              <a:schemeClr val="dk2"/>
            </a:solidFill>
            <a:prstDash val="solid"/>
            <a:round/>
            <a:headEnd type="none" w="med" len="med"/>
            <a:tailEnd type="triangle" w="med" len="med"/>
          </a:ln>
        </p:spPr>
      </p:cxnSp>
      <p:cxnSp>
        <p:nvCxnSpPr>
          <p:cNvPr id="8" name="Connector: Elbow 7">
            <a:extLst>
              <a:ext uri="{FF2B5EF4-FFF2-40B4-BE49-F238E27FC236}">
                <a16:creationId xmlns:a16="http://schemas.microsoft.com/office/drawing/2014/main" id="{7CE7875C-AF3A-C2C2-F19E-141096FF1EEF}"/>
              </a:ext>
            </a:extLst>
          </p:cNvPr>
          <p:cNvCxnSpPr>
            <a:cxnSpLocks/>
          </p:cNvCxnSpPr>
          <p:nvPr/>
        </p:nvCxnSpPr>
        <p:spPr>
          <a:xfrm rot="5400000">
            <a:off x="4576588" y="302261"/>
            <a:ext cx="302525" cy="6004452"/>
          </a:xfrm>
          <a:prstGeom prst="bentConnector3">
            <a:avLst>
              <a:gd name="adj1" fmla="val 50000"/>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Google Shape;242;p39">
            <a:extLst>
              <a:ext uri="{FF2B5EF4-FFF2-40B4-BE49-F238E27FC236}">
                <a16:creationId xmlns:a16="http://schemas.microsoft.com/office/drawing/2014/main" id="{C367036A-0937-2BA9-B3D7-B66F206EBDE5}"/>
              </a:ext>
            </a:extLst>
          </p:cNvPr>
          <p:cNvSpPr/>
          <p:nvPr/>
        </p:nvSpPr>
        <p:spPr>
          <a:xfrm>
            <a:off x="5899893" y="2387974"/>
            <a:ext cx="1021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indent="0" algn="ctr">
              <a:buFont typeface="Arial"/>
              <a:buNone/>
            </a:pPr>
            <a:r>
              <a:rPr lang="en" sz="1100" dirty="0">
                <a:solidFill>
                  <a:schemeClr val="accent1"/>
                </a:solidFill>
                <a:latin typeface="Exo 2"/>
              </a:rPr>
              <a:t>2.5 - KNN</a:t>
            </a:r>
            <a:endParaRPr sz="1100" dirty="0">
              <a:solidFill>
                <a:schemeClr val="accent1"/>
              </a:solidFill>
              <a:latin typeface="Exo 2"/>
            </a:endParaRPr>
          </a:p>
        </p:txBody>
      </p:sp>
      <p:sp>
        <p:nvSpPr>
          <p:cNvPr id="11" name="Google Shape;246;p39"/>
          <p:cNvSpPr/>
          <p:nvPr/>
        </p:nvSpPr>
        <p:spPr>
          <a:xfrm>
            <a:off x="2484398" y="3497801"/>
            <a:ext cx="1021500" cy="771335"/>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solidFill>
                  <a:schemeClr val="accent1"/>
                </a:solidFill>
                <a:latin typeface="Exo 2"/>
              </a:rPr>
              <a:t>3.2 - Neural Networks</a:t>
            </a:r>
            <a:endParaRPr sz="1200" dirty="0">
              <a:solidFill>
                <a:schemeClr val="accent1"/>
              </a:solidFill>
              <a:latin typeface="Exo 2"/>
            </a:endParaRPr>
          </a:p>
        </p:txBody>
      </p:sp>
      <p:sp>
        <p:nvSpPr>
          <p:cNvPr id="15" name="Google Shape;250;p39"/>
          <p:cNvSpPr/>
          <p:nvPr/>
        </p:nvSpPr>
        <p:spPr>
          <a:xfrm>
            <a:off x="6215053" y="3487163"/>
            <a:ext cx="2125500" cy="776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solidFill>
                <a:latin typeface="Exo 2"/>
              </a:rPr>
              <a:t>5.* Competition Tips &amp; Final Thoughts</a:t>
            </a:r>
            <a:endParaRPr sz="1200" dirty="0">
              <a:solidFill>
                <a:schemeClr val="accent1"/>
              </a:solidFill>
              <a:latin typeface="Exo 2"/>
            </a:endParaRPr>
          </a:p>
        </p:txBody>
      </p:sp>
      <p:cxnSp>
        <p:nvCxnSpPr>
          <p:cNvPr id="29" name="Google Shape;253;p39">
            <a:extLst>
              <a:ext uri="{FF2B5EF4-FFF2-40B4-BE49-F238E27FC236}">
                <a16:creationId xmlns:a16="http://schemas.microsoft.com/office/drawing/2014/main" id="{83D54D0B-E89E-5AFB-7532-752D8B42179B}"/>
              </a:ext>
            </a:extLst>
          </p:cNvPr>
          <p:cNvCxnSpPr>
            <a:cxnSpLocks/>
          </p:cNvCxnSpPr>
          <p:nvPr/>
        </p:nvCxnSpPr>
        <p:spPr>
          <a:xfrm flipV="1">
            <a:off x="5847310" y="3908621"/>
            <a:ext cx="370594" cy="101"/>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8"/>
          <p:cNvSpPr txBox="1">
            <a:spLocks noGrp="1"/>
          </p:cNvSpPr>
          <p:nvPr>
            <p:ph type="subTitle" idx="1"/>
          </p:nvPr>
        </p:nvSpPr>
        <p:spPr>
          <a:xfrm>
            <a:off x="2593650" y="1046625"/>
            <a:ext cx="5214300" cy="3976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Used to compare neural network outputs to the true value</a:t>
            </a:r>
            <a:endParaRPr sz="2000">
              <a:solidFill>
                <a:schemeClr val="dk1"/>
              </a:solidFill>
            </a:endParaRPr>
          </a:p>
          <a:p>
            <a:pPr marL="914400" lvl="1" indent="-355600" algn="l" rtl="0">
              <a:spcBef>
                <a:spcPts val="0"/>
              </a:spcBef>
              <a:spcAft>
                <a:spcPts val="0"/>
              </a:spcAft>
              <a:buClr>
                <a:schemeClr val="dk1"/>
              </a:buClr>
              <a:buSzPts val="2000"/>
              <a:buChar char="○"/>
            </a:pPr>
            <a:r>
              <a:rPr lang="en" sz="2000"/>
              <a:t>Must be an average</a:t>
            </a:r>
            <a:endParaRPr sz="2000"/>
          </a:p>
          <a:p>
            <a:pPr marL="457200" lvl="0" indent="-355600" algn="l" rtl="0">
              <a:spcBef>
                <a:spcPts val="0"/>
              </a:spcBef>
              <a:spcAft>
                <a:spcPts val="0"/>
              </a:spcAft>
              <a:buClr>
                <a:schemeClr val="dk1"/>
              </a:buClr>
              <a:buSzPts val="2000"/>
              <a:buChar char="●"/>
            </a:pPr>
            <a:r>
              <a:rPr lang="en" sz="2000">
                <a:solidFill>
                  <a:schemeClr val="dk1"/>
                </a:solidFill>
              </a:rPr>
              <a:t>We’ll use these variables</a:t>
            </a:r>
            <a:endParaRPr sz="2000">
              <a:solidFill>
                <a:schemeClr val="dk1"/>
              </a:solidFill>
            </a:endParaRPr>
          </a:p>
          <a:p>
            <a:pPr marL="914400" lvl="1" indent="-355600" algn="l" rtl="0">
              <a:spcBef>
                <a:spcPts val="0"/>
              </a:spcBef>
              <a:spcAft>
                <a:spcPts val="0"/>
              </a:spcAft>
              <a:buClr>
                <a:schemeClr val="dk1"/>
              </a:buClr>
              <a:buSzPts val="2000"/>
              <a:buChar char="○"/>
            </a:pPr>
            <a:r>
              <a:rPr lang="en" sz="2000"/>
              <a:t>y to represent the true value</a:t>
            </a:r>
            <a:endParaRPr sz="2000"/>
          </a:p>
          <a:p>
            <a:pPr marL="914400" lvl="1" indent="-355600" algn="l" rtl="0">
              <a:spcBef>
                <a:spcPts val="0"/>
              </a:spcBef>
              <a:spcAft>
                <a:spcPts val="0"/>
              </a:spcAft>
              <a:buSzPts val="2000"/>
              <a:buChar char="○"/>
            </a:pPr>
            <a:r>
              <a:rPr lang="en" sz="2000"/>
              <a:t>a to represent the neuron’s prediction</a:t>
            </a:r>
            <a:endParaRPr sz="2000"/>
          </a:p>
          <a:p>
            <a:pPr marL="457200" lvl="0" indent="-355600" algn="l" rtl="0">
              <a:spcBef>
                <a:spcPts val="0"/>
              </a:spcBef>
              <a:spcAft>
                <a:spcPts val="0"/>
              </a:spcAft>
              <a:buClr>
                <a:schemeClr val="dk1"/>
              </a:buClr>
              <a:buSzPts val="2000"/>
              <a:buChar char="●"/>
            </a:pPr>
            <a:r>
              <a:rPr lang="en" sz="2000">
                <a:solidFill>
                  <a:schemeClr val="dk1"/>
                </a:solidFill>
              </a:rPr>
              <a:t>In terms of weights and biases:</a:t>
            </a:r>
            <a:endParaRPr sz="2000">
              <a:solidFill>
                <a:schemeClr val="dk1"/>
              </a:solidFill>
            </a:endParaRPr>
          </a:p>
          <a:p>
            <a:pPr marL="914400" lvl="1" indent="-355600" algn="l" rtl="0">
              <a:spcBef>
                <a:spcPts val="0"/>
              </a:spcBef>
              <a:spcAft>
                <a:spcPts val="0"/>
              </a:spcAft>
              <a:buClr>
                <a:schemeClr val="dk1"/>
              </a:buClr>
              <a:buSzPts val="2000"/>
              <a:buChar char="○"/>
            </a:pPr>
            <a:r>
              <a:rPr lang="en" sz="2000"/>
              <a:t>Z = w*x + b</a:t>
            </a:r>
            <a:endParaRPr sz="2000"/>
          </a:p>
          <a:p>
            <a:pPr marL="914400" lvl="1" indent="-355600" algn="l" rtl="0">
              <a:spcBef>
                <a:spcPts val="0"/>
              </a:spcBef>
              <a:spcAft>
                <a:spcPts val="0"/>
              </a:spcAft>
              <a:buSzPts val="2000"/>
              <a:buChar char="○"/>
            </a:pPr>
            <a:r>
              <a:rPr lang="en" sz="2000"/>
              <a:t>Pass Z into activation function σ(Z) = a</a:t>
            </a:r>
            <a:endParaRPr sz="2000"/>
          </a:p>
        </p:txBody>
      </p:sp>
      <p:sp>
        <p:nvSpPr>
          <p:cNvPr id="278" name="Google Shape;278;p4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Loss Functions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9"/>
          <p:cNvSpPr txBox="1">
            <a:spLocks noGrp="1"/>
          </p:cNvSpPr>
          <p:nvPr>
            <p:ph type="subTitle" idx="1"/>
          </p:nvPr>
        </p:nvSpPr>
        <p:spPr>
          <a:xfrm>
            <a:off x="4932875" y="1299050"/>
            <a:ext cx="3789300" cy="3168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We calculate the difference between real values y(x) against predicted values a(x)</a:t>
            </a:r>
            <a:endParaRPr sz="2000">
              <a:solidFill>
                <a:schemeClr val="dk1"/>
              </a:solidFill>
            </a:endParaRPr>
          </a:p>
          <a:p>
            <a:pPr marL="914400" lvl="1" indent="-355600" algn="l" rtl="0">
              <a:spcBef>
                <a:spcPts val="0"/>
              </a:spcBef>
              <a:spcAft>
                <a:spcPts val="0"/>
              </a:spcAft>
              <a:buClr>
                <a:schemeClr val="dk1"/>
              </a:buClr>
              <a:buSzPts val="2000"/>
              <a:buChar char="○"/>
            </a:pPr>
            <a:r>
              <a:rPr lang="en" sz="2000"/>
              <a:t>L is the last layer</a:t>
            </a:r>
            <a:endParaRPr sz="2000"/>
          </a:p>
          <a:p>
            <a:pPr marL="457200" lvl="0" indent="-355600" algn="l" rtl="0">
              <a:spcBef>
                <a:spcPts val="0"/>
              </a:spcBef>
              <a:spcAft>
                <a:spcPts val="0"/>
              </a:spcAft>
              <a:buClr>
                <a:schemeClr val="dk1"/>
              </a:buClr>
              <a:buSzPts val="2000"/>
              <a:buChar char="●"/>
            </a:pPr>
            <a:r>
              <a:rPr lang="en" sz="2000">
                <a:solidFill>
                  <a:schemeClr val="dk1"/>
                </a:solidFill>
              </a:rPr>
              <a:t>Squaring this is useful</a:t>
            </a:r>
            <a:endParaRPr sz="2000">
              <a:solidFill>
                <a:schemeClr val="dk1"/>
              </a:solidFill>
            </a:endParaRPr>
          </a:p>
          <a:p>
            <a:pPr marL="914400" lvl="1" indent="-355600" algn="l" rtl="0">
              <a:spcBef>
                <a:spcPts val="0"/>
              </a:spcBef>
              <a:spcAft>
                <a:spcPts val="0"/>
              </a:spcAft>
              <a:buClr>
                <a:schemeClr val="dk1"/>
              </a:buClr>
              <a:buSzPts val="2000"/>
              <a:buChar char="○"/>
            </a:pPr>
            <a:r>
              <a:rPr lang="en" sz="2000"/>
              <a:t>Keeps everything positive</a:t>
            </a:r>
            <a:endParaRPr sz="2000"/>
          </a:p>
          <a:p>
            <a:pPr marL="914400" lvl="1" indent="-355600" algn="l" rtl="0">
              <a:spcBef>
                <a:spcPts val="0"/>
              </a:spcBef>
              <a:spcAft>
                <a:spcPts val="0"/>
              </a:spcAft>
              <a:buSzPts val="2000"/>
              <a:buChar char="○"/>
            </a:pPr>
            <a:r>
              <a:rPr lang="en" sz="2000"/>
              <a:t>Punishes large errors</a:t>
            </a:r>
            <a:endParaRPr sz="2000"/>
          </a:p>
          <a:p>
            <a:pPr marL="0" lvl="0" indent="0" algn="l" rtl="0">
              <a:spcBef>
                <a:spcPts val="0"/>
              </a:spcBef>
              <a:spcAft>
                <a:spcPts val="0"/>
              </a:spcAft>
              <a:buNone/>
            </a:pPr>
            <a:endParaRPr sz="2000">
              <a:solidFill>
                <a:schemeClr val="dk1"/>
              </a:solidFill>
            </a:endParaRPr>
          </a:p>
        </p:txBody>
      </p:sp>
      <p:sp>
        <p:nvSpPr>
          <p:cNvPr id="284" name="Google Shape;284;p49"/>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Quadratic Cost Function</a:t>
            </a:r>
            <a:endParaRPr/>
          </a:p>
        </p:txBody>
      </p:sp>
      <p:pic>
        <p:nvPicPr>
          <p:cNvPr id="285" name="Google Shape;285;p49"/>
          <p:cNvPicPr preferRelativeResize="0"/>
          <p:nvPr/>
        </p:nvPicPr>
        <p:blipFill>
          <a:blip r:embed="rId3">
            <a:alphaModFix/>
          </a:blip>
          <a:stretch>
            <a:fillRect/>
          </a:stretch>
        </p:blipFill>
        <p:spPr>
          <a:xfrm>
            <a:off x="246258" y="2348800"/>
            <a:ext cx="4564866" cy="12197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0"/>
          <p:cNvSpPr txBox="1">
            <a:spLocks noGrp="1"/>
          </p:cNvSpPr>
          <p:nvPr>
            <p:ph type="subTitle" idx="1"/>
          </p:nvPr>
        </p:nvSpPr>
        <p:spPr>
          <a:xfrm>
            <a:off x="4921925" y="1489525"/>
            <a:ext cx="3898500" cy="3347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Roboto Condensed"/>
              <a:buChar char="●"/>
            </a:pPr>
            <a:r>
              <a:rPr lang="en" sz="2000" b="1">
                <a:solidFill>
                  <a:schemeClr val="dk1"/>
                </a:solidFill>
                <a:latin typeface="Roboto Condensed"/>
                <a:ea typeface="Roboto Condensed"/>
                <a:cs typeface="Roboto Condensed"/>
                <a:sym typeface="Roboto Condensed"/>
              </a:rPr>
              <a:t>W </a:t>
            </a:r>
            <a:r>
              <a:rPr lang="en" sz="2000">
                <a:solidFill>
                  <a:schemeClr val="dk1"/>
                </a:solidFill>
              </a:rPr>
              <a:t>are the weights</a:t>
            </a:r>
            <a:endParaRPr sz="2000">
              <a:solidFill>
                <a:schemeClr val="dk1"/>
              </a:solidFill>
            </a:endParaRPr>
          </a:p>
          <a:p>
            <a:pPr marL="457200" lvl="0" indent="-355600" algn="l" rtl="0">
              <a:spcBef>
                <a:spcPts val="0"/>
              </a:spcBef>
              <a:spcAft>
                <a:spcPts val="0"/>
              </a:spcAft>
              <a:buClr>
                <a:schemeClr val="dk1"/>
              </a:buClr>
              <a:buSzPts val="2000"/>
              <a:buFont typeface="Roboto Condensed"/>
              <a:buChar char="●"/>
            </a:pPr>
            <a:r>
              <a:rPr lang="en" sz="2000" b="1">
                <a:solidFill>
                  <a:schemeClr val="dk1"/>
                </a:solidFill>
                <a:latin typeface="Roboto Condensed"/>
                <a:ea typeface="Roboto Condensed"/>
                <a:cs typeface="Roboto Condensed"/>
                <a:sym typeface="Roboto Condensed"/>
              </a:rPr>
              <a:t>B </a:t>
            </a:r>
            <a:r>
              <a:rPr lang="en" sz="2000">
                <a:solidFill>
                  <a:schemeClr val="dk1"/>
                </a:solidFill>
              </a:rPr>
              <a:t>are the biases</a:t>
            </a:r>
            <a:endParaRPr sz="2000">
              <a:solidFill>
                <a:schemeClr val="dk1"/>
              </a:solidFill>
            </a:endParaRPr>
          </a:p>
          <a:p>
            <a:pPr marL="457200" lvl="0" indent="-355600" algn="l" rtl="0">
              <a:spcBef>
                <a:spcPts val="0"/>
              </a:spcBef>
              <a:spcAft>
                <a:spcPts val="0"/>
              </a:spcAft>
              <a:buClr>
                <a:schemeClr val="dk1"/>
              </a:buClr>
              <a:buSzPts val="2000"/>
              <a:buFont typeface="Roboto Condensed"/>
              <a:buChar char="●"/>
            </a:pPr>
            <a:r>
              <a:rPr lang="en" sz="2000" b="1">
                <a:solidFill>
                  <a:schemeClr val="dk1"/>
                </a:solidFill>
                <a:latin typeface="Roboto Condensed"/>
                <a:ea typeface="Roboto Condensed"/>
                <a:cs typeface="Roboto Condensed"/>
                <a:sym typeface="Roboto Condensed"/>
              </a:rPr>
              <a:t>S</a:t>
            </a:r>
            <a:r>
              <a:rPr lang="en" sz="2000" b="1" baseline="30000">
                <a:solidFill>
                  <a:schemeClr val="dk1"/>
                </a:solidFill>
                <a:latin typeface="Roboto Condensed"/>
                <a:ea typeface="Roboto Condensed"/>
                <a:cs typeface="Roboto Condensed"/>
                <a:sym typeface="Roboto Condensed"/>
              </a:rPr>
              <a:t>r</a:t>
            </a:r>
            <a:r>
              <a:rPr lang="en" sz="2000">
                <a:solidFill>
                  <a:schemeClr val="dk1"/>
                </a:solidFill>
              </a:rPr>
              <a:t> is the input of a single training sample</a:t>
            </a:r>
            <a:endParaRPr sz="2000">
              <a:solidFill>
                <a:schemeClr val="dk1"/>
              </a:solidFill>
            </a:endParaRPr>
          </a:p>
          <a:p>
            <a:pPr marL="457200" lvl="0" indent="-355600" algn="l" rtl="0">
              <a:spcBef>
                <a:spcPts val="0"/>
              </a:spcBef>
              <a:spcAft>
                <a:spcPts val="0"/>
              </a:spcAft>
              <a:buClr>
                <a:schemeClr val="dk1"/>
              </a:buClr>
              <a:buSzPts val="2000"/>
              <a:buFont typeface="Roboto Condensed"/>
              <a:buChar char="●"/>
            </a:pPr>
            <a:r>
              <a:rPr lang="en" sz="2000" b="1">
                <a:solidFill>
                  <a:schemeClr val="dk1"/>
                </a:solidFill>
                <a:latin typeface="Roboto Condensed"/>
                <a:ea typeface="Roboto Condensed"/>
                <a:cs typeface="Roboto Condensed"/>
                <a:sym typeface="Roboto Condensed"/>
              </a:rPr>
              <a:t>E</a:t>
            </a:r>
            <a:r>
              <a:rPr lang="en" sz="2000" b="1" baseline="30000">
                <a:solidFill>
                  <a:schemeClr val="dk1"/>
                </a:solidFill>
                <a:latin typeface="Roboto Condensed"/>
                <a:ea typeface="Roboto Condensed"/>
                <a:cs typeface="Roboto Condensed"/>
                <a:sym typeface="Roboto Condensed"/>
              </a:rPr>
              <a:t>r</a:t>
            </a:r>
            <a:r>
              <a:rPr lang="en" sz="2000" b="1">
                <a:solidFill>
                  <a:schemeClr val="dk1"/>
                </a:solidFill>
                <a:latin typeface="Roboto Condensed"/>
                <a:ea typeface="Roboto Condensed"/>
                <a:cs typeface="Roboto Condensed"/>
                <a:sym typeface="Roboto Condensed"/>
              </a:rPr>
              <a:t> </a:t>
            </a:r>
            <a:r>
              <a:rPr lang="en" sz="2000">
                <a:solidFill>
                  <a:schemeClr val="dk1"/>
                </a:solidFill>
              </a:rPr>
              <a:t>is the desired output of that training sample</a:t>
            </a:r>
            <a:endParaRPr sz="2000">
              <a:solidFill>
                <a:schemeClr val="dk1"/>
              </a:solidFill>
            </a:endParaRPr>
          </a:p>
          <a:p>
            <a:pPr marL="457200" lvl="0" indent="-355600" algn="l" rtl="0">
              <a:spcBef>
                <a:spcPts val="0"/>
              </a:spcBef>
              <a:spcAft>
                <a:spcPts val="0"/>
              </a:spcAft>
              <a:buClr>
                <a:schemeClr val="dk1"/>
              </a:buClr>
              <a:buSzPts val="2000"/>
              <a:buFont typeface="Roboto Condensed"/>
              <a:buChar char="●"/>
            </a:pPr>
            <a:r>
              <a:rPr lang="en" sz="2000" b="1">
                <a:solidFill>
                  <a:schemeClr val="dk1"/>
                </a:solidFill>
                <a:latin typeface="Roboto Condensed"/>
                <a:ea typeface="Roboto Condensed"/>
                <a:cs typeface="Roboto Condensed"/>
                <a:sym typeface="Roboto Condensed"/>
              </a:rPr>
              <a:t>W </a:t>
            </a:r>
            <a:r>
              <a:rPr lang="en" sz="2000">
                <a:solidFill>
                  <a:schemeClr val="dk1"/>
                </a:solidFill>
              </a:rPr>
              <a:t>and </a:t>
            </a:r>
            <a:r>
              <a:rPr lang="en" sz="2000" b="1">
                <a:solidFill>
                  <a:schemeClr val="dk1"/>
                </a:solidFill>
                <a:latin typeface="Roboto Condensed"/>
                <a:ea typeface="Roboto Condensed"/>
                <a:cs typeface="Roboto Condensed"/>
                <a:sym typeface="Roboto Condensed"/>
              </a:rPr>
              <a:t>B</a:t>
            </a:r>
            <a:r>
              <a:rPr lang="en" sz="2000">
                <a:solidFill>
                  <a:schemeClr val="dk1"/>
                </a:solidFill>
              </a:rPr>
              <a:t> are encoded into a(x)</a:t>
            </a:r>
            <a:endParaRPr sz="2000">
              <a:solidFill>
                <a:schemeClr val="dk1"/>
              </a:solidFill>
            </a:endParaRPr>
          </a:p>
        </p:txBody>
      </p:sp>
      <p:sp>
        <p:nvSpPr>
          <p:cNvPr id="291" name="Google Shape;291;p50"/>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Inputs of a Loss Function</a:t>
            </a:r>
            <a:endParaRPr/>
          </a:p>
        </p:txBody>
      </p:sp>
      <p:pic>
        <p:nvPicPr>
          <p:cNvPr id="292" name="Google Shape;292;p50"/>
          <p:cNvPicPr preferRelativeResize="0"/>
          <p:nvPr/>
        </p:nvPicPr>
        <p:blipFill>
          <a:blip r:embed="rId3">
            <a:alphaModFix/>
          </a:blip>
          <a:stretch>
            <a:fillRect/>
          </a:stretch>
        </p:blipFill>
        <p:spPr>
          <a:xfrm>
            <a:off x="185225" y="2020525"/>
            <a:ext cx="4476750" cy="1335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1"/>
          <p:cNvSpPr txBox="1">
            <a:spLocks noGrp="1"/>
          </p:cNvSpPr>
          <p:nvPr>
            <p:ph type="subTitle" idx="1"/>
          </p:nvPr>
        </p:nvSpPr>
        <p:spPr>
          <a:xfrm>
            <a:off x="5140798" y="1159900"/>
            <a:ext cx="3800100" cy="3742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Loss functions get really complex, really fast</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How do we </a:t>
            </a:r>
            <a:r>
              <a:rPr lang="en" sz="2000" b="1">
                <a:solidFill>
                  <a:schemeClr val="dk1"/>
                </a:solidFill>
                <a:latin typeface="Roboto Condensed"/>
                <a:ea typeface="Roboto Condensed"/>
                <a:cs typeface="Roboto Condensed"/>
                <a:sym typeface="Roboto Condensed"/>
              </a:rPr>
              <a:t>minimize</a:t>
            </a:r>
            <a:r>
              <a:rPr lang="en" sz="2000">
                <a:solidFill>
                  <a:schemeClr val="dk1"/>
                </a:solidFill>
              </a:rPr>
              <a:t> the loss?</a:t>
            </a:r>
            <a:endParaRPr sz="2000">
              <a:solidFill>
                <a:schemeClr val="dk1"/>
              </a:solidFill>
            </a:endParaRPr>
          </a:p>
          <a:p>
            <a:pPr marL="914400" lvl="1" indent="-355600" algn="l" rtl="0">
              <a:spcBef>
                <a:spcPts val="0"/>
              </a:spcBef>
              <a:spcAft>
                <a:spcPts val="0"/>
              </a:spcAft>
              <a:buClr>
                <a:schemeClr val="dk1"/>
              </a:buClr>
              <a:buSzPts val="2000"/>
              <a:buChar char="○"/>
            </a:pPr>
            <a:r>
              <a:rPr lang="en" sz="2000"/>
              <a:t>What value of </a:t>
            </a:r>
            <a:r>
              <a:rPr lang="en" sz="2000" b="1">
                <a:latin typeface="Roboto Condensed"/>
                <a:ea typeface="Roboto Condensed"/>
                <a:cs typeface="Roboto Condensed"/>
                <a:sym typeface="Roboto Condensed"/>
              </a:rPr>
              <a:t>w</a:t>
            </a:r>
            <a:r>
              <a:rPr lang="en" sz="2000"/>
              <a:t> results in the minimum value of </a:t>
            </a:r>
            <a:r>
              <a:rPr lang="en" sz="2000" b="1">
                <a:latin typeface="Roboto Condensed"/>
                <a:ea typeface="Roboto Condensed"/>
                <a:cs typeface="Roboto Condensed"/>
                <a:sym typeface="Roboto Condensed"/>
              </a:rPr>
              <a:t>C(w)</a:t>
            </a:r>
            <a:r>
              <a:rPr lang="en" sz="2000"/>
              <a:t>?</a:t>
            </a:r>
            <a:endParaRPr sz="2000"/>
          </a:p>
          <a:p>
            <a:pPr marL="457200" lvl="0" indent="-355600" algn="l" rtl="0">
              <a:spcBef>
                <a:spcPts val="0"/>
              </a:spcBef>
              <a:spcAft>
                <a:spcPts val="0"/>
              </a:spcAft>
              <a:buClr>
                <a:schemeClr val="dk1"/>
              </a:buClr>
              <a:buSzPts val="2000"/>
              <a:buChar char="●"/>
            </a:pPr>
            <a:r>
              <a:rPr lang="en" sz="2000">
                <a:solidFill>
                  <a:schemeClr val="dk1"/>
                </a:solidFill>
              </a:rPr>
              <a:t>Gradient descent!</a:t>
            </a:r>
            <a:endParaRPr sz="2000">
              <a:solidFill>
                <a:schemeClr val="dk1"/>
              </a:solidFill>
            </a:endParaRPr>
          </a:p>
        </p:txBody>
      </p:sp>
      <p:sp>
        <p:nvSpPr>
          <p:cNvPr id="298" name="Google Shape;298;p51"/>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Minimizing Loss</a:t>
            </a:r>
            <a:endParaRPr/>
          </a:p>
        </p:txBody>
      </p:sp>
      <p:pic>
        <p:nvPicPr>
          <p:cNvPr id="299" name="Google Shape;299;p51"/>
          <p:cNvPicPr preferRelativeResize="0"/>
          <p:nvPr/>
        </p:nvPicPr>
        <p:blipFill>
          <a:blip r:embed="rId3">
            <a:alphaModFix/>
          </a:blip>
          <a:stretch>
            <a:fillRect/>
          </a:stretch>
        </p:blipFill>
        <p:spPr>
          <a:xfrm>
            <a:off x="612826" y="979023"/>
            <a:ext cx="3917825" cy="1816575"/>
          </a:xfrm>
          <a:prstGeom prst="rect">
            <a:avLst/>
          </a:prstGeom>
          <a:noFill/>
          <a:ln>
            <a:noFill/>
          </a:ln>
        </p:spPr>
      </p:pic>
      <p:pic>
        <p:nvPicPr>
          <p:cNvPr id="300" name="Google Shape;300;p51"/>
          <p:cNvPicPr preferRelativeResize="0"/>
          <p:nvPr/>
        </p:nvPicPr>
        <p:blipFill>
          <a:blip r:embed="rId4">
            <a:alphaModFix/>
          </a:blip>
          <a:stretch>
            <a:fillRect/>
          </a:stretch>
        </p:blipFill>
        <p:spPr>
          <a:xfrm>
            <a:off x="612825" y="3102375"/>
            <a:ext cx="2823450" cy="1472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2"/>
          <p:cNvSpPr txBox="1">
            <a:spLocks noGrp="1"/>
          </p:cNvSpPr>
          <p:nvPr>
            <p:ph type="subTitle" idx="1"/>
          </p:nvPr>
        </p:nvSpPr>
        <p:spPr>
          <a:xfrm>
            <a:off x="4440424" y="1432013"/>
            <a:ext cx="3471900" cy="3299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Calculate the slope at a point</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Then move in the downward direction of the slope </a:t>
            </a:r>
            <a:endParaRPr sz="2000">
              <a:solidFill>
                <a:schemeClr val="dk1"/>
              </a:solidFill>
            </a:endParaRPr>
          </a:p>
          <a:p>
            <a:pPr marL="914400" lvl="1" indent="-355600" algn="l" rtl="0">
              <a:spcBef>
                <a:spcPts val="0"/>
              </a:spcBef>
              <a:spcAft>
                <a:spcPts val="0"/>
              </a:spcAft>
              <a:buClr>
                <a:schemeClr val="dk1"/>
              </a:buClr>
              <a:buSzPts val="2000"/>
              <a:buChar char="○"/>
            </a:pPr>
            <a:r>
              <a:rPr lang="en" sz="2000"/>
              <a:t>Until it converges to 0</a:t>
            </a:r>
            <a:endParaRPr sz="2000"/>
          </a:p>
          <a:p>
            <a:pPr marL="914400" lvl="1" indent="-355600" algn="l" rtl="0">
              <a:spcBef>
                <a:spcPts val="0"/>
              </a:spcBef>
              <a:spcAft>
                <a:spcPts val="0"/>
              </a:spcAft>
              <a:buSzPts val="2000"/>
              <a:buChar char="○"/>
            </a:pPr>
            <a:r>
              <a:rPr lang="en" sz="2000"/>
              <a:t>Indicates the minimum</a:t>
            </a:r>
            <a:endParaRPr sz="2000"/>
          </a:p>
          <a:p>
            <a:pPr marL="457200" lvl="0" indent="0" algn="l" rtl="0">
              <a:spcBef>
                <a:spcPts val="0"/>
              </a:spcBef>
              <a:spcAft>
                <a:spcPts val="0"/>
              </a:spcAft>
              <a:buNone/>
            </a:pPr>
            <a:endParaRPr sz="2000"/>
          </a:p>
        </p:txBody>
      </p:sp>
      <p:sp>
        <p:nvSpPr>
          <p:cNvPr id="306" name="Google Shape;306;p52"/>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to perform Gradient Descent</a:t>
            </a:r>
            <a:endParaRPr/>
          </a:p>
        </p:txBody>
      </p:sp>
      <p:pic>
        <p:nvPicPr>
          <p:cNvPr id="307" name="Google Shape;307;p52"/>
          <p:cNvPicPr preferRelativeResize="0"/>
          <p:nvPr/>
        </p:nvPicPr>
        <p:blipFill>
          <a:blip r:embed="rId3">
            <a:alphaModFix/>
          </a:blip>
          <a:stretch>
            <a:fillRect/>
          </a:stretch>
        </p:blipFill>
        <p:spPr>
          <a:xfrm>
            <a:off x="1121149" y="1432025"/>
            <a:ext cx="2254751" cy="1663344"/>
          </a:xfrm>
          <a:prstGeom prst="rect">
            <a:avLst/>
          </a:prstGeom>
          <a:noFill/>
          <a:ln>
            <a:noFill/>
          </a:ln>
        </p:spPr>
      </p:pic>
      <p:pic>
        <p:nvPicPr>
          <p:cNvPr id="308" name="Google Shape;308;p52"/>
          <p:cNvPicPr preferRelativeResize="0"/>
          <p:nvPr/>
        </p:nvPicPr>
        <p:blipFill>
          <a:blip r:embed="rId4">
            <a:alphaModFix/>
          </a:blip>
          <a:stretch>
            <a:fillRect/>
          </a:stretch>
        </p:blipFill>
        <p:spPr>
          <a:xfrm>
            <a:off x="1121150" y="3228350"/>
            <a:ext cx="2254749" cy="169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3"/>
          <p:cNvSpPr txBox="1">
            <a:spLocks noGrp="1"/>
          </p:cNvSpPr>
          <p:nvPr>
            <p:ph type="subTitle" idx="1"/>
          </p:nvPr>
        </p:nvSpPr>
        <p:spPr>
          <a:xfrm>
            <a:off x="4035500" y="1014525"/>
            <a:ext cx="4172100" cy="3680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Our steps</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Smaller step sizes take longer</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Larger steps are faster, but risk overshooting the minimum</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Step size is known as the </a:t>
            </a:r>
            <a:r>
              <a:rPr lang="en" sz="2000" b="1">
                <a:solidFill>
                  <a:schemeClr val="dk1"/>
                </a:solidFill>
                <a:latin typeface="Roboto Condensed"/>
                <a:ea typeface="Roboto Condensed"/>
                <a:cs typeface="Roboto Condensed"/>
                <a:sym typeface="Roboto Condensed"/>
              </a:rPr>
              <a:t>learning rate</a:t>
            </a:r>
            <a:endParaRPr sz="2000" b="1">
              <a:solidFill>
                <a:schemeClr val="dk1"/>
              </a:solidFill>
              <a:latin typeface="Roboto Condensed"/>
              <a:ea typeface="Roboto Condensed"/>
              <a:cs typeface="Roboto Condensed"/>
              <a:sym typeface="Roboto Condensed"/>
            </a:endParaRPr>
          </a:p>
          <a:p>
            <a:pPr marL="457200" lvl="0" indent="-355600" algn="l" rtl="0">
              <a:spcBef>
                <a:spcPts val="0"/>
              </a:spcBef>
              <a:spcAft>
                <a:spcPts val="0"/>
              </a:spcAft>
              <a:buClr>
                <a:schemeClr val="dk1"/>
              </a:buClr>
              <a:buSzPts val="2000"/>
              <a:buChar char="●"/>
            </a:pPr>
            <a:r>
              <a:rPr lang="en" sz="2000">
                <a:solidFill>
                  <a:schemeClr val="dk1"/>
                </a:solidFill>
              </a:rPr>
              <a:t>We could start with larger steps, then go smaller as the slope gets closer to 0</a:t>
            </a:r>
            <a:endParaRPr sz="2000">
              <a:solidFill>
                <a:schemeClr val="dk1"/>
              </a:solidFill>
            </a:endParaRPr>
          </a:p>
          <a:p>
            <a:pPr marL="914400" lvl="1" indent="-355600" algn="l" rtl="0">
              <a:spcBef>
                <a:spcPts val="0"/>
              </a:spcBef>
              <a:spcAft>
                <a:spcPts val="0"/>
              </a:spcAft>
              <a:buClr>
                <a:schemeClr val="dk1"/>
              </a:buClr>
              <a:buSzPts val="2000"/>
              <a:buFont typeface="Roboto Condensed"/>
              <a:buChar char="○"/>
            </a:pPr>
            <a:r>
              <a:rPr lang="en" sz="2000" b="1">
                <a:latin typeface="Roboto Condensed"/>
                <a:ea typeface="Roboto Condensed"/>
                <a:cs typeface="Roboto Condensed"/>
                <a:sym typeface="Roboto Condensed"/>
              </a:rPr>
              <a:t>Adaptive gradient descent</a:t>
            </a:r>
            <a:endParaRPr sz="2000">
              <a:solidFill>
                <a:schemeClr val="dk1"/>
              </a:solidFill>
            </a:endParaRPr>
          </a:p>
        </p:txBody>
      </p:sp>
      <p:sp>
        <p:nvSpPr>
          <p:cNvPr id="314" name="Google Shape;314;p53"/>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Learning Rate</a:t>
            </a:r>
            <a:endParaRPr/>
          </a:p>
        </p:txBody>
      </p:sp>
      <p:pic>
        <p:nvPicPr>
          <p:cNvPr id="315" name="Google Shape;315;p53"/>
          <p:cNvPicPr preferRelativeResize="0"/>
          <p:nvPr/>
        </p:nvPicPr>
        <p:blipFill>
          <a:blip r:embed="rId3">
            <a:alphaModFix/>
          </a:blip>
          <a:stretch>
            <a:fillRect/>
          </a:stretch>
        </p:blipFill>
        <p:spPr>
          <a:xfrm>
            <a:off x="676050" y="3764825"/>
            <a:ext cx="1819075" cy="1241400"/>
          </a:xfrm>
          <a:prstGeom prst="rect">
            <a:avLst/>
          </a:prstGeom>
          <a:noFill/>
          <a:ln>
            <a:noFill/>
          </a:ln>
        </p:spPr>
      </p:pic>
      <p:pic>
        <p:nvPicPr>
          <p:cNvPr id="316" name="Google Shape;316;p53"/>
          <p:cNvPicPr preferRelativeResize="0"/>
          <p:nvPr/>
        </p:nvPicPr>
        <p:blipFill>
          <a:blip r:embed="rId4">
            <a:alphaModFix/>
          </a:blip>
          <a:stretch>
            <a:fillRect/>
          </a:stretch>
        </p:blipFill>
        <p:spPr>
          <a:xfrm>
            <a:off x="676050" y="2260517"/>
            <a:ext cx="1819075" cy="1422309"/>
          </a:xfrm>
          <a:prstGeom prst="rect">
            <a:avLst/>
          </a:prstGeom>
          <a:noFill/>
          <a:ln>
            <a:noFill/>
          </a:ln>
        </p:spPr>
      </p:pic>
      <p:pic>
        <p:nvPicPr>
          <p:cNvPr id="317" name="Google Shape;317;p53"/>
          <p:cNvPicPr preferRelativeResize="0"/>
          <p:nvPr/>
        </p:nvPicPr>
        <p:blipFill>
          <a:blip r:embed="rId5">
            <a:alphaModFix/>
          </a:blip>
          <a:stretch>
            <a:fillRect/>
          </a:stretch>
        </p:blipFill>
        <p:spPr>
          <a:xfrm>
            <a:off x="676050" y="774324"/>
            <a:ext cx="1819075" cy="1404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4"/>
          <p:cNvSpPr txBox="1">
            <a:spLocks noGrp="1"/>
          </p:cNvSpPr>
          <p:nvPr>
            <p:ph type="subTitle" idx="1"/>
          </p:nvPr>
        </p:nvSpPr>
        <p:spPr>
          <a:xfrm>
            <a:off x="4316575" y="1127550"/>
            <a:ext cx="4274100" cy="377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For classification problems, we often use the </a:t>
            </a:r>
            <a:r>
              <a:rPr lang="en" sz="2000" b="1">
                <a:solidFill>
                  <a:schemeClr val="dk1"/>
                </a:solidFill>
                <a:latin typeface="Roboto Condensed"/>
                <a:ea typeface="Roboto Condensed"/>
                <a:cs typeface="Roboto Condensed"/>
                <a:sym typeface="Roboto Condensed"/>
              </a:rPr>
              <a:t>cross entropy </a:t>
            </a:r>
            <a:r>
              <a:rPr lang="en" sz="2000">
                <a:solidFill>
                  <a:schemeClr val="dk1"/>
                </a:solidFill>
              </a:rPr>
              <a:t>loss function</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Assumes that the model predicts a probability distribution p(y=i) for each class i=1,2,3,...C</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For binary classification</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For </a:t>
            </a:r>
            <a:r>
              <a:rPr lang="en" sz="2000" b="1">
                <a:solidFill>
                  <a:schemeClr val="dk1"/>
                </a:solidFill>
                <a:latin typeface="Roboto Condensed"/>
                <a:ea typeface="Roboto Condensed"/>
                <a:cs typeface="Roboto Condensed"/>
                <a:sym typeface="Roboto Condensed"/>
              </a:rPr>
              <a:t>M</a:t>
            </a:r>
            <a:r>
              <a:rPr lang="en" sz="2000">
                <a:solidFill>
                  <a:schemeClr val="dk1"/>
                </a:solidFill>
              </a:rPr>
              <a:t> number of classes &gt; 2</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Once we get our loss value, how do we update our weights and biases?</a:t>
            </a:r>
            <a:endParaRPr sz="2000">
              <a:solidFill>
                <a:schemeClr val="dk1"/>
              </a:solidFill>
            </a:endParaRPr>
          </a:p>
          <a:p>
            <a:pPr marL="914400" lvl="1" indent="-355600" algn="l" rtl="0">
              <a:spcBef>
                <a:spcPts val="0"/>
              </a:spcBef>
              <a:spcAft>
                <a:spcPts val="0"/>
              </a:spcAft>
              <a:buClr>
                <a:schemeClr val="dk1"/>
              </a:buClr>
              <a:buSzPts val="2000"/>
              <a:buFont typeface="Roboto Condensed"/>
              <a:buChar char="○"/>
            </a:pPr>
            <a:r>
              <a:rPr lang="en" sz="2000" b="1">
                <a:latin typeface="Roboto Condensed"/>
                <a:ea typeface="Roboto Condensed"/>
                <a:cs typeface="Roboto Condensed"/>
                <a:sym typeface="Roboto Condensed"/>
              </a:rPr>
              <a:t>Backpropagation!</a:t>
            </a:r>
            <a:endParaRPr sz="2000">
              <a:solidFill>
                <a:schemeClr val="dk1"/>
              </a:solidFill>
            </a:endParaRPr>
          </a:p>
        </p:txBody>
      </p:sp>
      <p:sp>
        <p:nvSpPr>
          <p:cNvPr id="323" name="Google Shape;323;p54"/>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Cross Entropy</a:t>
            </a:r>
            <a:endParaRPr/>
          </a:p>
        </p:txBody>
      </p:sp>
      <p:pic>
        <p:nvPicPr>
          <p:cNvPr id="324" name="Google Shape;324;p54"/>
          <p:cNvPicPr preferRelativeResize="0"/>
          <p:nvPr/>
        </p:nvPicPr>
        <p:blipFill>
          <a:blip r:embed="rId3">
            <a:alphaModFix/>
          </a:blip>
          <a:stretch>
            <a:fillRect/>
          </a:stretch>
        </p:blipFill>
        <p:spPr>
          <a:xfrm>
            <a:off x="1253850" y="3593350"/>
            <a:ext cx="2060424" cy="838825"/>
          </a:xfrm>
          <a:prstGeom prst="rect">
            <a:avLst/>
          </a:prstGeom>
          <a:noFill/>
          <a:ln>
            <a:noFill/>
          </a:ln>
        </p:spPr>
      </p:pic>
      <p:pic>
        <p:nvPicPr>
          <p:cNvPr id="325" name="Google Shape;325;p54"/>
          <p:cNvPicPr preferRelativeResize="0"/>
          <p:nvPr/>
        </p:nvPicPr>
        <p:blipFill>
          <a:blip r:embed="rId4">
            <a:alphaModFix/>
          </a:blip>
          <a:stretch>
            <a:fillRect/>
          </a:stretch>
        </p:blipFill>
        <p:spPr>
          <a:xfrm>
            <a:off x="212688" y="2838650"/>
            <a:ext cx="3983500" cy="564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5"/>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Backpropagation</a:t>
            </a:r>
            <a:endParaRPr/>
          </a:p>
        </p:txBody>
      </p:sp>
      <p:sp>
        <p:nvSpPr>
          <p:cNvPr id="331" name="Google Shape;331;p55"/>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332" name="Google Shape;332;p55"/>
          <p:cNvCxnSpPr/>
          <p:nvPr/>
        </p:nvCxnSpPr>
        <p:spPr>
          <a:xfrm>
            <a:off x="2162075" y="-35700"/>
            <a:ext cx="0" cy="238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6"/>
          <p:cNvSpPr txBox="1">
            <a:spLocks noGrp="1"/>
          </p:cNvSpPr>
          <p:nvPr>
            <p:ph type="subTitle" idx="1"/>
          </p:nvPr>
        </p:nvSpPr>
        <p:spPr>
          <a:xfrm>
            <a:off x="4506050" y="1517200"/>
            <a:ext cx="4533300" cy="3418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L is the last layer, and the layers before are notated as L-1, L-2, etc.</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Focusing on the last 2 layers, let’s define </a:t>
            </a:r>
            <a:r>
              <a:rPr lang="en" sz="2000" b="1">
                <a:solidFill>
                  <a:schemeClr val="dk1"/>
                </a:solidFill>
                <a:latin typeface="Roboto Condensed"/>
                <a:ea typeface="Roboto Condensed"/>
                <a:cs typeface="Roboto Condensed"/>
                <a:sym typeface="Roboto Condensed"/>
              </a:rPr>
              <a:t>z = wx + b</a:t>
            </a:r>
            <a:r>
              <a:rPr lang="en" sz="2000">
                <a:solidFill>
                  <a:schemeClr val="dk1"/>
                </a:solidFill>
              </a:rPr>
              <a:t> </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Apply an activation function: </a:t>
            </a:r>
            <a:r>
              <a:rPr lang="en" sz="2000" b="1">
                <a:solidFill>
                  <a:schemeClr val="dk1"/>
                </a:solidFill>
                <a:latin typeface="Roboto Condensed"/>
                <a:ea typeface="Roboto Condensed"/>
                <a:cs typeface="Roboto Condensed"/>
                <a:sym typeface="Roboto Condensed"/>
              </a:rPr>
              <a:t>a = σ(z)</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This means we have </a:t>
            </a:r>
            <a:r>
              <a:rPr lang="en" sz="2000" b="1">
                <a:solidFill>
                  <a:schemeClr val="dk1"/>
                </a:solidFill>
                <a:latin typeface="Roboto Condensed"/>
                <a:ea typeface="Roboto Condensed"/>
                <a:cs typeface="Roboto Condensed"/>
                <a:sym typeface="Roboto Condensed"/>
              </a:rPr>
              <a:t>z</a:t>
            </a:r>
            <a:r>
              <a:rPr lang="en" sz="2000" b="1" baseline="30000">
                <a:solidFill>
                  <a:schemeClr val="dk1"/>
                </a:solidFill>
                <a:latin typeface="Roboto Condensed"/>
                <a:ea typeface="Roboto Condensed"/>
                <a:cs typeface="Roboto Condensed"/>
                <a:sym typeface="Roboto Condensed"/>
              </a:rPr>
              <a:t>L</a:t>
            </a:r>
            <a:r>
              <a:rPr lang="en" sz="2000" b="1">
                <a:solidFill>
                  <a:schemeClr val="dk1"/>
                </a:solidFill>
                <a:latin typeface="Roboto Condensed"/>
                <a:ea typeface="Roboto Condensed"/>
                <a:cs typeface="Roboto Condensed"/>
                <a:sym typeface="Roboto Condensed"/>
              </a:rPr>
              <a:t> = w</a:t>
            </a:r>
            <a:r>
              <a:rPr lang="en" sz="2000" b="1" baseline="30000">
                <a:solidFill>
                  <a:schemeClr val="dk1"/>
                </a:solidFill>
                <a:latin typeface="Roboto Condensed"/>
                <a:ea typeface="Roboto Condensed"/>
                <a:cs typeface="Roboto Condensed"/>
                <a:sym typeface="Roboto Condensed"/>
              </a:rPr>
              <a:t>L</a:t>
            </a:r>
            <a:r>
              <a:rPr lang="en" sz="2000" b="1">
                <a:solidFill>
                  <a:schemeClr val="dk1"/>
                </a:solidFill>
                <a:latin typeface="Roboto Condensed"/>
                <a:ea typeface="Roboto Condensed"/>
                <a:cs typeface="Roboto Condensed"/>
                <a:sym typeface="Roboto Condensed"/>
              </a:rPr>
              <a:t>a</a:t>
            </a:r>
            <a:r>
              <a:rPr lang="en" sz="2000" b="1" baseline="30000">
                <a:solidFill>
                  <a:schemeClr val="dk1"/>
                </a:solidFill>
                <a:latin typeface="Roboto Condensed"/>
                <a:ea typeface="Roboto Condensed"/>
                <a:cs typeface="Roboto Condensed"/>
                <a:sym typeface="Roboto Condensed"/>
              </a:rPr>
              <a:t>L-1</a:t>
            </a:r>
            <a:r>
              <a:rPr lang="en" sz="2000" b="1">
                <a:solidFill>
                  <a:schemeClr val="dk1"/>
                </a:solidFill>
                <a:latin typeface="Roboto Condensed"/>
                <a:ea typeface="Roboto Condensed"/>
                <a:cs typeface="Roboto Condensed"/>
                <a:sym typeface="Roboto Condensed"/>
              </a:rPr>
              <a:t> + b</a:t>
            </a:r>
            <a:r>
              <a:rPr lang="en" sz="2000" b="1" baseline="30000">
                <a:solidFill>
                  <a:schemeClr val="dk1"/>
                </a:solidFill>
                <a:latin typeface="Roboto Condensed"/>
                <a:ea typeface="Roboto Condensed"/>
                <a:cs typeface="Roboto Condensed"/>
                <a:sym typeface="Roboto Condensed"/>
              </a:rPr>
              <a:t>L</a:t>
            </a:r>
            <a:endParaRPr sz="2000" b="1" baseline="30000">
              <a:solidFill>
                <a:schemeClr val="dk1"/>
              </a:solidFill>
              <a:latin typeface="Roboto Condensed"/>
              <a:ea typeface="Roboto Condensed"/>
              <a:cs typeface="Roboto Condensed"/>
              <a:sym typeface="Roboto Condensed"/>
            </a:endParaRPr>
          </a:p>
          <a:p>
            <a:pPr marL="914400" lvl="1" indent="-355600" algn="l" rtl="0">
              <a:spcBef>
                <a:spcPts val="0"/>
              </a:spcBef>
              <a:spcAft>
                <a:spcPts val="0"/>
              </a:spcAft>
              <a:buClr>
                <a:schemeClr val="dk1"/>
              </a:buClr>
              <a:buSzPts val="2000"/>
              <a:buFont typeface="Roboto Condensed"/>
              <a:buChar char="○"/>
            </a:pPr>
            <a:r>
              <a:rPr lang="en" sz="2000" b="1">
                <a:latin typeface="Roboto Condensed"/>
                <a:ea typeface="Roboto Condensed"/>
                <a:cs typeface="Roboto Condensed"/>
                <a:sym typeface="Roboto Condensed"/>
              </a:rPr>
              <a:t>a</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 = σ(z</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a:t>
            </a:r>
            <a:endParaRPr sz="2000" b="1">
              <a:latin typeface="Roboto Condensed"/>
              <a:ea typeface="Roboto Condensed"/>
              <a:cs typeface="Roboto Condensed"/>
              <a:sym typeface="Roboto Condensed"/>
            </a:endParaRPr>
          </a:p>
          <a:p>
            <a:pPr marL="914400" lvl="1" indent="-355600" algn="l" rtl="0">
              <a:spcBef>
                <a:spcPts val="0"/>
              </a:spcBef>
              <a:spcAft>
                <a:spcPts val="0"/>
              </a:spcAft>
              <a:buSzPts val="2000"/>
              <a:buFont typeface="Roboto Condensed"/>
              <a:buChar char="○"/>
            </a:pPr>
            <a:r>
              <a:rPr lang="en" sz="2000" b="1">
                <a:latin typeface="Roboto Condensed"/>
                <a:ea typeface="Roboto Condensed"/>
                <a:cs typeface="Roboto Condensed"/>
                <a:sym typeface="Roboto Condensed"/>
              </a:rPr>
              <a:t>C</a:t>
            </a:r>
            <a:r>
              <a:rPr lang="en" sz="2100" b="1" baseline="-25000">
                <a:latin typeface="Roboto Condensed"/>
                <a:ea typeface="Roboto Condensed"/>
                <a:cs typeface="Roboto Condensed"/>
                <a:sym typeface="Roboto Condensed"/>
              </a:rPr>
              <a:t>0</a:t>
            </a:r>
            <a:r>
              <a:rPr lang="en" sz="2100" b="1">
                <a:latin typeface="Roboto Condensed"/>
                <a:ea typeface="Roboto Condensed"/>
                <a:cs typeface="Roboto Condensed"/>
                <a:sym typeface="Roboto Condensed"/>
              </a:rPr>
              <a:t>(...) = (a</a:t>
            </a:r>
            <a:r>
              <a:rPr lang="en" sz="2100" b="1" baseline="30000">
                <a:latin typeface="Roboto Condensed"/>
                <a:ea typeface="Roboto Condensed"/>
                <a:cs typeface="Roboto Condensed"/>
                <a:sym typeface="Roboto Condensed"/>
              </a:rPr>
              <a:t>L </a:t>
            </a:r>
            <a:r>
              <a:rPr lang="en" sz="2100" b="1">
                <a:latin typeface="Roboto Condensed"/>
                <a:ea typeface="Roboto Condensed"/>
                <a:cs typeface="Roboto Condensed"/>
                <a:sym typeface="Roboto Condensed"/>
              </a:rPr>
              <a:t>- y)</a:t>
            </a:r>
            <a:r>
              <a:rPr lang="en" sz="2100" b="1" baseline="30000">
                <a:latin typeface="Roboto Condensed"/>
                <a:ea typeface="Roboto Condensed"/>
                <a:cs typeface="Roboto Condensed"/>
                <a:sym typeface="Roboto Condensed"/>
              </a:rPr>
              <a:t>2</a:t>
            </a:r>
            <a:endParaRPr sz="2100" b="1">
              <a:latin typeface="Roboto Condensed"/>
              <a:ea typeface="Roboto Condensed"/>
              <a:cs typeface="Roboto Condensed"/>
              <a:sym typeface="Roboto Condensed"/>
            </a:endParaRPr>
          </a:p>
        </p:txBody>
      </p:sp>
      <p:sp>
        <p:nvSpPr>
          <p:cNvPr id="338" name="Google Shape;338;p56"/>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Defining Variables</a:t>
            </a:r>
            <a:endParaRPr/>
          </a:p>
        </p:txBody>
      </p:sp>
      <p:pic>
        <p:nvPicPr>
          <p:cNvPr id="339" name="Google Shape;339;p56"/>
          <p:cNvPicPr preferRelativeResize="0"/>
          <p:nvPr/>
        </p:nvPicPr>
        <p:blipFill>
          <a:blip r:embed="rId3">
            <a:alphaModFix/>
          </a:blip>
          <a:stretch>
            <a:fillRect/>
          </a:stretch>
        </p:blipFill>
        <p:spPr>
          <a:xfrm>
            <a:off x="207125" y="2156900"/>
            <a:ext cx="4203149" cy="82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7"/>
          <p:cNvSpPr txBox="1">
            <a:spLocks noGrp="1"/>
          </p:cNvSpPr>
          <p:nvPr>
            <p:ph type="subTitle" idx="1"/>
          </p:nvPr>
        </p:nvSpPr>
        <p:spPr>
          <a:xfrm>
            <a:off x="5031375" y="1198000"/>
            <a:ext cx="3931500" cy="3781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We want to understand how sensitive the loss/cost function to changes in </a:t>
            </a:r>
            <a:r>
              <a:rPr lang="en" sz="2000" b="1">
                <a:solidFill>
                  <a:schemeClr val="dk1"/>
                </a:solidFill>
                <a:latin typeface="Roboto Condensed"/>
                <a:ea typeface="Roboto Condensed"/>
                <a:cs typeface="Roboto Condensed"/>
                <a:sym typeface="Roboto Condensed"/>
              </a:rPr>
              <a:t>w</a:t>
            </a:r>
            <a:endParaRPr sz="2000" b="1">
              <a:solidFill>
                <a:schemeClr val="dk1"/>
              </a:solidFill>
              <a:latin typeface="Roboto Condensed"/>
              <a:ea typeface="Roboto Condensed"/>
              <a:cs typeface="Roboto Condensed"/>
              <a:sym typeface="Roboto Condensed"/>
            </a:endParaRPr>
          </a:p>
          <a:p>
            <a:pPr marL="457200" lvl="0" indent="-355600" algn="l" rtl="0">
              <a:spcBef>
                <a:spcPts val="0"/>
              </a:spcBef>
              <a:spcAft>
                <a:spcPts val="0"/>
              </a:spcAft>
              <a:buClr>
                <a:schemeClr val="dk1"/>
              </a:buClr>
              <a:buSzPts val="2000"/>
              <a:buChar char="●"/>
            </a:pPr>
            <a:r>
              <a:rPr lang="en" sz="2000">
                <a:solidFill>
                  <a:schemeClr val="dk1"/>
                </a:solidFill>
              </a:rPr>
              <a:t>We can get these formulas for the weights and biases using the relationships we know with the chain rule</a:t>
            </a:r>
            <a:endParaRPr sz="2000">
              <a:solidFill>
                <a:schemeClr val="dk1"/>
              </a:solidFill>
            </a:endParaRPr>
          </a:p>
          <a:p>
            <a:pPr marL="457200" lvl="0" indent="-355600" algn="l" rtl="0">
              <a:spcBef>
                <a:spcPts val="0"/>
              </a:spcBef>
              <a:spcAft>
                <a:spcPts val="0"/>
              </a:spcAft>
              <a:buClr>
                <a:schemeClr val="dk1"/>
              </a:buClr>
              <a:buSzPts val="2000"/>
              <a:buFont typeface="Roboto Condensed"/>
              <a:buChar char="●"/>
            </a:pPr>
            <a:r>
              <a:rPr lang="en" sz="2000" b="1">
                <a:solidFill>
                  <a:schemeClr val="dk1"/>
                </a:solidFill>
                <a:latin typeface="Roboto Condensed"/>
                <a:ea typeface="Roboto Condensed"/>
                <a:cs typeface="Roboto Condensed"/>
                <a:sym typeface="Roboto Condensed"/>
              </a:rPr>
              <a:t>Main idea:</a:t>
            </a:r>
            <a:r>
              <a:rPr lang="en" sz="2000">
                <a:solidFill>
                  <a:schemeClr val="dk1"/>
                </a:solidFill>
              </a:rPr>
              <a:t> we can use the derivative (gradient) to go back through the network and adjust the weights and biases to minimize error</a:t>
            </a:r>
            <a:endParaRPr sz="2000">
              <a:solidFill>
                <a:schemeClr val="dk1"/>
              </a:solidFill>
            </a:endParaRPr>
          </a:p>
        </p:txBody>
      </p:sp>
      <p:sp>
        <p:nvSpPr>
          <p:cNvPr id="345" name="Google Shape;345;p57"/>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Partial Derivatives</a:t>
            </a:r>
            <a:endParaRPr/>
          </a:p>
        </p:txBody>
      </p:sp>
      <p:pic>
        <p:nvPicPr>
          <p:cNvPr id="346" name="Google Shape;346;p57"/>
          <p:cNvPicPr preferRelativeResize="0"/>
          <p:nvPr/>
        </p:nvPicPr>
        <p:blipFill>
          <a:blip r:embed="rId3">
            <a:alphaModFix/>
          </a:blip>
          <a:stretch>
            <a:fillRect/>
          </a:stretch>
        </p:blipFill>
        <p:spPr>
          <a:xfrm>
            <a:off x="652700" y="2878075"/>
            <a:ext cx="4039000" cy="1175900"/>
          </a:xfrm>
          <a:prstGeom prst="rect">
            <a:avLst/>
          </a:prstGeom>
          <a:noFill/>
          <a:ln>
            <a:noFill/>
          </a:ln>
        </p:spPr>
      </p:pic>
      <p:pic>
        <p:nvPicPr>
          <p:cNvPr id="347" name="Google Shape;347;p57"/>
          <p:cNvPicPr preferRelativeResize="0"/>
          <p:nvPr/>
        </p:nvPicPr>
        <p:blipFill>
          <a:blip r:embed="rId4">
            <a:alphaModFix/>
          </a:blip>
          <a:stretch>
            <a:fillRect/>
          </a:stretch>
        </p:blipFill>
        <p:spPr>
          <a:xfrm>
            <a:off x="610300" y="1606475"/>
            <a:ext cx="4123804" cy="110698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1"/>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8" name="Google Shape;148;p31"/>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Origins of Neural Networks</a:t>
            </a:r>
            <a:endParaRPr/>
          </a:p>
        </p:txBody>
      </p:sp>
      <p:sp>
        <p:nvSpPr>
          <p:cNvPr id="149" name="Google Shape;149;p31"/>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What are neural networks?</a:t>
            </a:r>
            <a:endParaRPr/>
          </a:p>
        </p:txBody>
      </p:sp>
      <p:sp>
        <p:nvSpPr>
          <p:cNvPr id="150" name="Google Shape;150;p31"/>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1" name="Google Shape;151;p31"/>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52" name="Google Shape;152;p31"/>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53" name="Google Shape;153;p31"/>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4" name="Google Shape;154;p31"/>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31"/>
          <p:cNvSpPr txBox="1">
            <a:spLocks noGrp="1"/>
          </p:cNvSpPr>
          <p:nvPr>
            <p:ph type="title" idx="6"/>
          </p:nvPr>
        </p:nvSpPr>
        <p:spPr>
          <a:xfrm>
            <a:off x="5922008" y="20926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56" name="Google Shape;156;p31"/>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57" name="Google Shape;157;p31"/>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58" name="Google Shape;158;p31"/>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Activation Functions</a:t>
            </a:r>
            <a:endParaRPr/>
          </a:p>
        </p:txBody>
      </p:sp>
      <p:sp>
        <p:nvSpPr>
          <p:cNvPr id="159" name="Google Shape;159;p31"/>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Gradient Descent</a:t>
            </a:r>
            <a:endParaRPr/>
          </a:p>
        </p:txBody>
      </p:sp>
      <p:sp>
        <p:nvSpPr>
          <p:cNvPr id="160" name="Google Shape;160;p31"/>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Backpropagation</a:t>
            </a:r>
            <a:endParaRPr/>
          </a:p>
        </p:txBody>
      </p:sp>
      <p:sp>
        <p:nvSpPr>
          <p:cNvPr id="161" name="Google Shape;161;p31"/>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Implementation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8"/>
          <p:cNvSpPr txBox="1">
            <a:spLocks noGrp="1"/>
          </p:cNvSpPr>
          <p:nvPr>
            <p:ph type="subTitle" idx="1"/>
          </p:nvPr>
        </p:nvSpPr>
        <p:spPr>
          <a:xfrm>
            <a:off x="5140823" y="1560975"/>
            <a:ext cx="3657900" cy="3155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Font typeface="Roboto Condensed"/>
              <a:buChar char="●"/>
            </a:pPr>
            <a:r>
              <a:rPr lang="en" sz="2000" b="1">
                <a:solidFill>
                  <a:schemeClr val="dk1"/>
                </a:solidFill>
                <a:latin typeface="Roboto Condensed"/>
                <a:ea typeface="Roboto Condensed"/>
                <a:cs typeface="Roboto Condensed"/>
                <a:sym typeface="Roboto Condensed"/>
              </a:rPr>
              <a:t>⊙ </a:t>
            </a:r>
            <a:r>
              <a:rPr lang="en" sz="2000">
                <a:solidFill>
                  <a:schemeClr val="dk1"/>
                </a:solidFill>
              </a:rPr>
              <a:t>denotes a Hadamard product</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Element-by-element multiplication</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Matrices should be the exact same size</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Matches up for weights and biases</a:t>
            </a:r>
            <a:endParaRPr sz="2000">
              <a:solidFill>
                <a:schemeClr val="dk1"/>
              </a:solidFill>
            </a:endParaRPr>
          </a:p>
        </p:txBody>
      </p:sp>
      <p:sp>
        <p:nvSpPr>
          <p:cNvPr id="353" name="Google Shape;353;p5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Hadamard Product</a:t>
            </a:r>
            <a:endParaRPr/>
          </a:p>
        </p:txBody>
      </p:sp>
      <p:pic>
        <p:nvPicPr>
          <p:cNvPr id="354" name="Google Shape;354;p58"/>
          <p:cNvPicPr preferRelativeResize="0"/>
          <p:nvPr/>
        </p:nvPicPr>
        <p:blipFill>
          <a:blip r:embed="rId3">
            <a:alphaModFix/>
          </a:blip>
          <a:stretch>
            <a:fillRect/>
          </a:stretch>
        </p:blipFill>
        <p:spPr>
          <a:xfrm>
            <a:off x="75775" y="2357563"/>
            <a:ext cx="4836023" cy="14308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9"/>
          <p:cNvSpPr txBox="1">
            <a:spLocks noGrp="1"/>
          </p:cNvSpPr>
          <p:nvPr>
            <p:ph type="subTitle" idx="1"/>
          </p:nvPr>
        </p:nvSpPr>
        <p:spPr>
          <a:xfrm>
            <a:off x="2119225" y="902575"/>
            <a:ext cx="5868600" cy="38907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Step 1: Using input </a:t>
            </a:r>
            <a:r>
              <a:rPr lang="en" sz="2000" b="1">
                <a:solidFill>
                  <a:schemeClr val="dk1"/>
                </a:solidFill>
                <a:latin typeface="Roboto Condensed"/>
                <a:ea typeface="Roboto Condensed"/>
                <a:cs typeface="Roboto Condensed"/>
                <a:sym typeface="Roboto Condensed"/>
              </a:rPr>
              <a:t>x</a:t>
            </a:r>
            <a:r>
              <a:rPr lang="en" sz="2000">
                <a:solidFill>
                  <a:schemeClr val="dk1"/>
                </a:solidFill>
              </a:rPr>
              <a:t> to set the activation function </a:t>
            </a:r>
            <a:r>
              <a:rPr lang="en" sz="2000" b="1">
                <a:solidFill>
                  <a:schemeClr val="dk1"/>
                </a:solidFill>
                <a:latin typeface="Roboto Condensed"/>
                <a:ea typeface="Roboto Condensed"/>
                <a:cs typeface="Roboto Condensed"/>
                <a:sym typeface="Roboto Condensed"/>
              </a:rPr>
              <a:t>a</a:t>
            </a:r>
            <a:r>
              <a:rPr lang="en" sz="2000">
                <a:solidFill>
                  <a:schemeClr val="dk1"/>
                </a:solidFill>
              </a:rPr>
              <a:t> for the input layer</a:t>
            </a:r>
            <a:endParaRPr sz="2000">
              <a:solidFill>
                <a:schemeClr val="dk1"/>
              </a:solidFill>
            </a:endParaRPr>
          </a:p>
          <a:p>
            <a:pPr marL="914400" lvl="1" indent="-355600" algn="l" rtl="0">
              <a:spcBef>
                <a:spcPts val="0"/>
              </a:spcBef>
              <a:spcAft>
                <a:spcPts val="0"/>
              </a:spcAft>
              <a:buClr>
                <a:schemeClr val="dk1"/>
              </a:buClr>
              <a:buSzPts val="2000"/>
              <a:buChar char="○"/>
            </a:pPr>
            <a:r>
              <a:rPr lang="en" sz="2000" b="1">
                <a:latin typeface="Roboto Condensed"/>
                <a:ea typeface="Roboto Condensed"/>
                <a:cs typeface="Roboto Condensed"/>
                <a:sym typeface="Roboto Condensed"/>
              </a:rPr>
              <a:t>Z = wx + b</a:t>
            </a:r>
            <a:endParaRPr sz="2000" b="1">
              <a:latin typeface="Roboto Condensed"/>
              <a:ea typeface="Roboto Condensed"/>
              <a:cs typeface="Roboto Condensed"/>
              <a:sym typeface="Roboto Condensed"/>
            </a:endParaRPr>
          </a:p>
          <a:p>
            <a:pPr marL="914400" lvl="1" indent="-355600" algn="l" rtl="0">
              <a:spcBef>
                <a:spcPts val="0"/>
              </a:spcBef>
              <a:spcAft>
                <a:spcPts val="0"/>
              </a:spcAft>
              <a:buClr>
                <a:schemeClr val="dk1"/>
              </a:buClr>
              <a:buSzPts val="2000"/>
              <a:buChar char="○"/>
            </a:pPr>
            <a:r>
              <a:rPr lang="en" sz="2000" b="1">
                <a:latin typeface="Roboto Condensed"/>
                <a:ea typeface="Roboto Condensed"/>
                <a:cs typeface="Roboto Condensed"/>
                <a:sym typeface="Roboto Condensed"/>
              </a:rPr>
              <a:t>a = </a:t>
            </a:r>
            <a:r>
              <a:rPr lang="en" sz="2000" b="1">
                <a:solidFill>
                  <a:schemeClr val="dk1"/>
                </a:solidFill>
                <a:latin typeface="Roboto Condensed"/>
                <a:ea typeface="Roboto Condensed"/>
                <a:cs typeface="Roboto Condensed"/>
                <a:sym typeface="Roboto Condensed"/>
              </a:rPr>
              <a:t> σ(z)</a:t>
            </a:r>
            <a:endParaRPr sz="2000" b="1">
              <a:solidFill>
                <a:schemeClr val="dk1"/>
              </a:solidFill>
              <a:latin typeface="Roboto Condensed"/>
              <a:ea typeface="Roboto Condensed"/>
              <a:cs typeface="Roboto Condensed"/>
              <a:sym typeface="Roboto Condensed"/>
            </a:endParaRPr>
          </a:p>
          <a:p>
            <a:pPr marL="914400" lvl="1" indent="-355600" algn="l" rtl="0">
              <a:spcBef>
                <a:spcPts val="0"/>
              </a:spcBef>
              <a:spcAft>
                <a:spcPts val="0"/>
              </a:spcAft>
              <a:buClr>
                <a:schemeClr val="dk1"/>
              </a:buClr>
              <a:buSzPts val="2000"/>
              <a:buChar char="○"/>
            </a:pPr>
            <a:r>
              <a:rPr lang="en" sz="2000"/>
              <a:t>This </a:t>
            </a:r>
            <a:r>
              <a:rPr lang="en" sz="2000" b="1">
                <a:latin typeface="Roboto Condensed"/>
                <a:ea typeface="Roboto Condensed"/>
                <a:cs typeface="Roboto Condensed"/>
                <a:sym typeface="Roboto Condensed"/>
              </a:rPr>
              <a:t>a </a:t>
            </a:r>
            <a:r>
              <a:rPr lang="en" sz="2000"/>
              <a:t>feeds into the next layer (and so on)</a:t>
            </a:r>
            <a:endParaRPr sz="2000"/>
          </a:p>
          <a:p>
            <a:pPr marL="457200" lvl="0" indent="-355600" algn="l" rtl="0">
              <a:spcBef>
                <a:spcPts val="0"/>
              </a:spcBef>
              <a:spcAft>
                <a:spcPts val="0"/>
              </a:spcAft>
              <a:buClr>
                <a:schemeClr val="dk1"/>
              </a:buClr>
              <a:buSzPts val="2000"/>
              <a:buChar char="●"/>
            </a:pPr>
            <a:r>
              <a:rPr lang="en" sz="2000">
                <a:solidFill>
                  <a:schemeClr val="dk1"/>
                </a:solidFill>
              </a:rPr>
              <a:t>Step 2: For each layer, compute:</a:t>
            </a:r>
            <a:endParaRPr sz="2000">
              <a:solidFill>
                <a:schemeClr val="dk1"/>
              </a:solidFill>
            </a:endParaRPr>
          </a:p>
          <a:p>
            <a:pPr marL="914400" lvl="1" indent="-355600" algn="l" rtl="0">
              <a:spcBef>
                <a:spcPts val="0"/>
              </a:spcBef>
              <a:spcAft>
                <a:spcPts val="0"/>
              </a:spcAft>
              <a:buClr>
                <a:schemeClr val="dk1"/>
              </a:buClr>
              <a:buSzPts val="2000"/>
              <a:buFont typeface="Roboto Condensed"/>
              <a:buChar char="○"/>
            </a:pPr>
            <a:r>
              <a:rPr lang="en" sz="2000" b="1">
                <a:latin typeface="Roboto Condensed"/>
                <a:ea typeface="Roboto Condensed"/>
                <a:cs typeface="Roboto Condensed"/>
                <a:sym typeface="Roboto Condensed"/>
              </a:rPr>
              <a:t>z</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 = w</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a</a:t>
            </a:r>
            <a:r>
              <a:rPr lang="en" sz="2000" b="1" baseline="30000">
                <a:latin typeface="Roboto Condensed"/>
                <a:ea typeface="Roboto Condensed"/>
                <a:cs typeface="Roboto Condensed"/>
                <a:sym typeface="Roboto Condensed"/>
              </a:rPr>
              <a:t>L-1</a:t>
            </a:r>
            <a:r>
              <a:rPr lang="en" sz="2000" b="1">
                <a:latin typeface="Roboto Condensed"/>
                <a:ea typeface="Roboto Condensed"/>
                <a:cs typeface="Roboto Condensed"/>
                <a:sym typeface="Roboto Condensed"/>
              </a:rPr>
              <a:t> + b</a:t>
            </a:r>
            <a:r>
              <a:rPr lang="en" sz="2000" b="1" baseline="30000">
                <a:latin typeface="Roboto Condensed"/>
                <a:ea typeface="Roboto Condensed"/>
                <a:cs typeface="Roboto Condensed"/>
                <a:sym typeface="Roboto Condensed"/>
              </a:rPr>
              <a:t>L</a:t>
            </a:r>
            <a:endParaRPr sz="2000" b="1">
              <a:latin typeface="Roboto Condensed"/>
              <a:ea typeface="Roboto Condensed"/>
              <a:cs typeface="Roboto Condensed"/>
              <a:sym typeface="Roboto Condensed"/>
            </a:endParaRPr>
          </a:p>
          <a:p>
            <a:pPr marL="914400" lvl="1" indent="-355600" algn="l" rtl="0">
              <a:spcBef>
                <a:spcPts val="0"/>
              </a:spcBef>
              <a:spcAft>
                <a:spcPts val="0"/>
              </a:spcAft>
              <a:buSzPts val="2000"/>
              <a:buFont typeface="Roboto Condensed"/>
              <a:buChar char="○"/>
            </a:pPr>
            <a:r>
              <a:rPr lang="en" sz="2000" b="1">
                <a:latin typeface="Roboto Condensed"/>
                <a:ea typeface="Roboto Condensed"/>
                <a:cs typeface="Roboto Condensed"/>
                <a:sym typeface="Roboto Condensed"/>
              </a:rPr>
              <a:t>a</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 = σ(z</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a:t>
            </a:r>
            <a:endParaRPr sz="2000" b="1">
              <a:latin typeface="Roboto Condensed"/>
              <a:ea typeface="Roboto Condensed"/>
              <a:cs typeface="Roboto Condensed"/>
              <a:sym typeface="Roboto Condensed"/>
            </a:endParaRPr>
          </a:p>
          <a:p>
            <a:pPr marL="457200" lvl="0" indent="-355600" algn="l" rtl="0">
              <a:spcBef>
                <a:spcPts val="0"/>
              </a:spcBef>
              <a:spcAft>
                <a:spcPts val="0"/>
              </a:spcAft>
              <a:buClr>
                <a:schemeClr val="dk1"/>
              </a:buClr>
              <a:buSzPts val="2000"/>
              <a:buChar char="●"/>
            </a:pPr>
            <a:r>
              <a:rPr lang="en" sz="2000">
                <a:solidFill>
                  <a:schemeClr val="dk1"/>
                </a:solidFill>
              </a:rPr>
              <a:t>Step 3: Compute the error vector</a:t>
            </a:r>
            <a:endParaRPr sz="2000">
              <a:solidFill>
                <a:schemeClr val="dk1"/>
              </a:solidFill>
            </a:endParaRPr>
          </a:p>
          <a:p>
            <a:pPr marL="914400" lvl="1" indent="-355600" algn="l" rtl="0">
              <a:spcBef>
                <a:spcPts val="0"/>
              </a:spcBef>
              <a:spcAft>
                <a:spcPts val="0"/>
              </a:spcAft>
              <a:buSzPts val="2000"/>
              <a:buFont typeface="Roboto Condensed"/>
              <a:buChar char="○"/>
            </a:pPr>
            <a:r>
              <a:rPr lang="en" sz="2000" b="1">
                <a:latin typeface="Roboto Condensed"/>
                <a:ea typeface="Roboto Condensed"/>
                <a:cs typeface="Roboto Condensed"/>
                <a:sym typeface="Roboto Condensed"/>
              </a:rPr>
              <a:t>δ</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 = ∇</a:t>
            </a:r>
            <a:r>
              <a:rPr lang="en" sz="2000" b="1" baseline="-25000">
                <a:latin typeface="Roboto Condensed"/>
                <a:ea typeface="Roboto Condensed"/>
                <a:cs typeface="Roboto Condensed"/>
                <a:sym typeface="Roboto Condensed"/>
              </a:rPr>
              <a:t>a</a:t>
            </a:r>
            <a:r>
              <a:rPr lang="en" sz="2000" b="1">
                <a:latin typeface="Roboto Condensed"/>
                <a:ea typeface="Roboto Condensed"/>
                <a:cs typeface="Roboto Condensed"/>
                <a:sym typeface="Roboto Condensed"/>
              </a:rPr>
              <a:t>C⊙σ′(z</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a:t>
            </a:r>
            <a:endParaRPr sz="2000" b="1">
              <a:latin typeface="Roboto Condensed"/>
              <a:ea typeface="Roboto Condensed"/>
              <a:cs typeface="Roboto Condensed"/>
              <a:sym typeface="Roboto Condensed"/>
            </a:endParaRPr>
          </a:p>
          <a:p>
            <a:pPr marL="914400" lvl="1" indent="-355600" algn="l" rtl="0">
              <a:spcBef>
                <a:spcPts val="0"/>
              </a:spcBef>
              <a:spcAft>
                <a:spcPts val="0"/>
              </a:spcAft>
              <a:buSzPts val="2000"/>
              <a:buFont typeface="Roboto Condensed"/>
              <a:buChar char="○"/>
            </a:pPr>
            <a:r>
              <a:rPr lang="en" sz="2000" b="1">
                <a:latin typeface="Roboto Condensed"/>
                <a:ea typeface="Roboto Condensed"/>
                <a:cs typeface="Roboto Condensed"/>
                <a:sym typeface="Roboto Condensed"/>
              </a:rPr>
              <a:t>∇</a:t>
            </a:r>
            <a:r>
              <a:rPr lang="en" sz="2000" b="1" baseline="-25000">
                <a:latin typeface="Roboto Condensed"/>
                <a:ea typeface="Roboto Condensed"/>
                <a:cs typeface="Roboto Condensed"/>
                <a:sym typeface="Roboto Condensed"/>
              </a:rPr>
              <a:t>a</a:t>
            </a:r>
            <a:r>
              <a:rPr lang="en" sz="2000" b="1">
                <a:latin typeface="Roboto Condensed"/>
                <a:ea typeface="Roboto Condensed"/>
                <a:cs typeface="Roboto Condensed"/>
                <a:sym typeface="Roboto Condensed"/>
              </a:rPr>
              <a:t>C = (a</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-y)</a:t>
            </a:r>
            <a:endParaRPr sz="2000" b="1">
              <a:latin typeface="Roboto Condensed"/>
              <a:ea typeface="Roboto Condensed"/>
              <a:cs typeface="Roboto Condensed"/>
              <a:sym typeface="Roboto Condensed"/>
            </a:endParaRPr>
          </a:p>
          <a:p>
            <a:pPr marL="914400" lvl="1" indent="-355600" algn="l" rtl="0">
              <a:spcBef>
                <a:spcPts val="0"/>
              </a:spcBef>
              <a:spcAft>
                <a:spcPts val="0"/>
              </a:spcAft>
              <a:buSzPts val="2000"/>
              <a:buChar char="○"/>
            </a:pPr>
            <a:r>
              <a:rPr lang="en" sz="2000"/>
              <a:t>Expressing the rate of change of C with respect to the output activations</a:t>
            </a:r>
            <a:endParaRPr sz="2000" b="1">
              <a:latin typeface="Roboto Condensed"/>
              <a:ea typeface="Roboto Condensed"/>
              <a:cs typeface="Roboto Condensed"/>
              <a:sym typeface="Roboto Condensed"/>
            </a:endParaRPr>
          </a:p>
          <a:p>
            <a:pPr marL="457200" lvl="0" indent="0" algn="l" rtl="0">
              <a:spcBef>
                <a:spcPts val="0"/>
              </a:spcBef>
              <a:spcAft>
                <a:spcPts val="0"/>
              </a:spcAft>
              <a:buNone/>
            </a:pPr>
            <a:endParaRPr sz="2000"/>
          </a:p>
        </p:txBody>
      </p:sp>
      <p:sp>
        <p:nvSpPr>
          <p:cNvPr id="360" name="Google Shape;360;p59"/>
          <p:cNvSpPr txBox="1">
            <a:spLocks noGrp="1"/>
          </p:cNvSpPr>
          <p:nvPr>
            <p:ph type="ctrTitle" idx="2"/>
          </p:nvPr>
        </p:nvSpPr>
        <p:spPr>
          <a:xfrm>
            <a:off x="2119215" y="34190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Neural Networks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60"/>
          <p:cNvSpPr txBox="1">
            <a:spLocks noGrp="1"/>
          </p:cNvSpPr>
          <p:nvPr>
            <p:ph type="subTitle" idx="1"/>
          </p:nvPr>
        </p:nvSpPr>
        <p:spPr>
          <a:xfrm>
            <a:off x="2074375" y="888225"/>
            <a:ext cx="6067800" cy="41241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Step 4: Backpropagate the error</a:t>
            </a:r>
            <a:endParaRPr sz="2000">
              <a:solidFill>
                <a:schemeClr val="dk1"/>
              </a:solidFill>
            </a:endParaRPr>
          </a:p>
          <a:p>
            <a:pPr marL="914400" lvl="1" indent="-355600" algn="l" rtl="0">
              <a:spcBef>
                <a:spcPts val="0"/>
              </a:spcBef>
              <a:spcAft>
                <a:spcPts val="0"/>
              </a:spcAft>
              <a:buClr>
                <a:schemeClr val="dk1"/>
              </a:buClr>
              <a:buSzPts val="2000"/>
              <a:buChar char="○"/>
            </a:pPr>
            <a:r>
              <a:rPr lang="en" sz="2000"/>
              <a:t>This is the generalized error for any layer </a:t>
            </a:r>
            <a:r>
              <a:rPr lang="en" sz="2000" b="1">
                <a:latin typeface="Roboto Condensed"/>
                <a:ea typeface="Roboto Condensed"/>
                <a:cs typeface="Roboto Condensed"/>
                <a:sym typeface="Roboto Condensed"/>
              </a:rPr>
              <a:t>L</a:t>
            </a:r>
            <a:endParaRPr sz="2000"/>
          </a:p>
          <a:p>
            <a:pPr marL="914400" lvl="1" indent="-355600" algn="l" rtl="0">
              <a:spcBef>
                <a:spcPts val="0"/>
              </a:spcBef>
              <a:spcAft>
                <a:spcPts val="0"/>
              </a:spcAft>
              <a:buSzPts val="2000"/>
              <a:buChar char="○"/>
            </a:pPr>
            <a:r>
              <a:rPr lang="en" sz="2000" b="1">
                <a:latin typeface="Roboto Condensed"/>
                <a:ea typeface="Roboto Condensed"/>
                <a:cs typeface="Roboto Condensed"/>
                <a:sym typeface="Roboto Condensed"/>
              </a:rPr>
              <a:t>δ</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 = (w</a:t>
            </a:r>
            <a:r>
              <a:rPr lang="en" sz="2000" b="1" baseline="30000">
                <a:latin typeface="Roboto Condensed"/>
                <a:ea typeface="Roboto Condensed"/>
                <a:cs typeface="Roboto Condensed"/>
                <a:sym typeface="Roboto Condensed"/>
              </a:rPr>
              <a:t>L+1</a:t>
            </a:r>
            <a:r>
              <a:rPr lang="en" sz="2000" b="1">
                <a:latin typeface="Roboto Condensed"/>
                <a:ea typeface="Roboto Condensed"/>
                <a:cs typeface="Roboto Condensed"/>
                <a:sym typeface="Roboto Condensed"/>
              </a:rPr>
              <a:t>)</a:t>
            </a:r>
            <a:r>
              <a:rPr lang="en" sz="2000" b="1" baseline="30000">
                <a:latin typeface="Roboto Condensed"/>
                <a:ea typeface="Roboto Condensed"/>
                <a:cs typeface="Roboto Condensed"/>
                <a:sym typeface="Roboto Condensed"/>
              </a:rPr>
              <a:t>T</a:t>
            </a:r>
            <a:r>
              <a:rPr lang="en" sz="2000" b="1">
                <a:latin typeface="Roboto Condensed"/>
                <a:ea typeface="Roboto Condensed"/>
                <a:cs typeface="Roboto Condensed"/>
                <a:sym typeface="Roboto Condensed"/>
              </a:rPr>
              <a:t>δ</a:t>
            </a:r>
            <a:r>
              <a:rPr lang="en" sz="2000" b="1" baseline="30000">
                <a:latin typeface="Roboto Condensed"/>
                <a:ea typeface="Roboto Condensed"/>
                <a:cs typeface="Roboto Condensed"/>
                <a:sym typeface="Roboto Condensed"/>
              </a:rPr>
              <a:t>L+1</a:t>
            </a:r>
            <a:r>
              <a:rPr lang="en" sz="2000" b="1">
                <a:latin typeface="Roboto Condensed"/>
                <a:ea typeface="Roboto Condensed"/>
                <a:cs typeface="Roboto Condensed"/>
                <a:sym typeface="Roboto Condensed"/>
              </a:rPr>
              <a:t>⊙σ′(z</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a:t>
            </a:r>
            <a:endParaRPr sz="2000" b="1">
              <a:latin typeface="Roboto Condensed"/>
              <a:ea typeface="Roboto Condensed"/>
              <a:cs typeface="Roboto Condensed"/>
              <a:sym typeface="Roboto Condensed"/>
            </a:endParaRPr>
          </a:p>
          <a:p>
            <a:pPr marL="914400" lvl="1" indent="-355600" algn="l" rtl="0">
              <a:spcBef>
                <a:spcPts val="0"/>
              </a:spcBef>
              <a:spcAft>
                <a:spcPts val="0"/>
              </a:spcAft>
              <a:buSzPts val="2000"/>
              <a:buFont typeface="Roboto Condensed"/>
              <a:buChar char="○"/>
            </a:pPr>
            <a:r>
              <a:rPr lang="en" sz="2000" b="1">
                <a:latin typeface="Roboto Condensed"/>
                <a:ea typeface="Roboto Condensed"/>
                <a:cs typeface="Roboto Condensed"/>
                <a:sym typeface="Roboto Condensed"/>
              </a:rPr>
              <a:t> (w</a:t>
            </a:r>
            <a:r>
              <a:rPr lang="en" sz="2000" b="1" baseline="30000">
                <a:latin typeface="Roboto Condensed"/>
                <a:ea typeface="Roboto Condensed"/>
                <a:cs typeface="Roboto Condensed"/>
                <a:sym typeface="Roboto Condensed"/>
              </a:rPr>
              <a:t>L+1</a:t>
            </a:r>
            <a:r>
              <a:rPr lang="en" sz="2000" b="1">
                <a:latin typeface="Roboto Condensed"/>
                <a:ea typeface="Roboto Condensed"/>
                <a:cs typeface="Roboto Condensed"/>
                <a:sym typeface="Roboto Condensed"/>
              </a:rPr>
              <a:t>)</a:t>
            </a:r>
            <a:r>
              <a:rPr lang="en" sz="2000" b="1" baseline="30000">
                <a:latin typeface="Roboto Condensed"/>
                <a:ea typeface="Roboto Condensed"/>
                <a:cs typeface="Roboto Condensed"/>
                <a:sym typeface="Roboto Condensed"/>
              </a:rPr>
              <a:t>T </a:t>
            </a:r>
            <a:r>
              <a:rPr lang="en" sz="2000"/>
              <a:t>is the transpose of the weight matrix of </a:t>
            </a:r>
            <a:r>
              <a:rPr lang="en" sz="2000" b="1">
                <a:latin typeface="Roboto Condensed"/>
                <a:ea typeface="Roboto Condensed"/>
                <a:cs typeface="Roboto Condensed"/>
                <a:sym typeface="Roboto Condensed"/>
              </a:rPr>
              <a:t>L+1</a:t>
            </a:r>
            <a:r>
              <a:rPr lang="en" sz="2000"/>
              <a:t> layer</a:t>
            </a:r>
            <a:endParaRPr sz="2000"/>
          </a:p>
          <a:p>
            <a:pPr marL="914400" lvl="1" indent="-355600" algn="l" rtl="0">
              <a:spcBef>
                <a:spcPts val="0"/>
              </a:spcBef>
              <a:spcAft>
                <a:spcPts val="0"/>
              </a:spcAft>
              <a:buSzPts val="2000"/>
              <a:buChar char="○"/>
            </a:pPr>
            <a:r>
              <a:rPr lang="en" sz="2000"/>
              <a:t>We can think of the transpose weight matrix as moving the error backward through the network, giving us some sort of measure of the error at the output of the Lth layer</a:t>
            </a:r>
            <a:endParaRPr sz="2000"/>
          </a:p>
          <a:p>
            <a:pPr marL="914400" lvl="1" indent="-355600" algn="l" rtl="0">
              <a:spcBef>
                <a:spcPts val="0"/>
              </a:spcBef>
              <a:spcAft>
                <a:spcPts val="0"/>
              </a:spcAft>
              <a:buSzPts val="2000"/>
              <a:buChar char="○"/>
            </a:pPr>
            <a:r>
              <a:rPr lang="en" sz="2000"/>
              <a:t>Take the Hadamard product </a:t>
            </a:r>
            <a:r>
              <a:rPr lang="en" sz="2000" b="1">
                <a:latin typeface="Roboto Condensed"/>
                <a:ea typeface="Roboto Condensed"/>
                <a:cs typeface="Roboto Condensed"/>
                <a:sym typeface="Roboto Condensed"/>
              </a:rPr>
              <a:t>⊙σ′(z</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a:t>
            </a:r>
            <a:endParaRPr sz="2000" b="1">
              <a:latin typeface="Roboto Condensed"/>
              <a:ea typeface="Roboto Condensed"/>
              <a:cs typeface="Roboto Condensed"/>
              <a:sym typeface="Roboto Condensed"/>
            </a:endParaRPr>
          </a:p>
          <a:p>
            <a:pPr marL="1371600" lvl="2" indent="-355600" algn="l" rtl="0">
              <a:spcBef>
                <a:spcPts val="0"/>
              </a:spcBef>
              <a:spcAft>
                <a:spcPts val="0"/>
              </a:spcAft>
              <a:buSzPts val="2000"/>
              <a:buChar char="■"/>
            </a:pPr>
            <a:r>
              <a:rPr lang="en" sz="2000"/>
              <a:t>Moves the error backward through the activation function in layer </a:t>
            </a:r>
            <a:r>
              <a:rPr lang="en" sz="2000" b="1">
                <a:latin typeface="Roboto Condensed"/>
                <a:ea typeface="Roboto Condensed"/>
                <a:cs typeface="Roboto Condensed"/>
                <a:sym typeface="Roboto Condensed"/>
              </a:rPr>
              <a:t>L</a:t>
            </a:r>
            <a:r>
              <a:rPr lang="en" sz="2000"/>
              <a:t>, giving us the error </a:t>
            </a:r>
            <a:r>
              <a:rPr lang="en" sz="2000" b="1">
                <a:latin typeface="Roboto Condensed"/>
                <a:ea typeface="Roboto Condensed"/>
                <a:cs typeface="Roboto Condensed"/>
                <a:sym typeface="Roboto Condensed"/>
              </a:rPr>
              <a:t>δ</a:t>
            </a:r>
            <a:r>
              <a:rPr lang="en" sz="2000" b="1" baseline="30000">
                <a:latin typeface="Roboto Condensed"/>
                <a:ea typeface="Roboto Condensed"/>
                <a:cs typeface="Roboto Condensed"/>
                <a:sym typeface="Roboto Condensed"/>
              </a:rPr>
              <a:t>L</a:t>
            </a:r>
            <a:r>
              <a:rPr lang="en" sz="2000" b="1">
                <a:latin typeface="Roboto Condensed"/>
                <a:ea typeface="Roboto Condensed"/>
                <a:cs typeface="Roboto Condensed"/>
                <a:sym typeface="Roboto Condensed"/>
              </a:rPr>
              <a:t> </a:t>
            </a:r>
            <a:r>
              <a:rPr lang="en" sz="2000"/>
              <a:t>in the weighted input to layer</a:t>
            </a:r>
            <a:r>
              <a:rPr lang="en" sz="2000" b="1">
                <a:latin typeface="Roboto Condensed"/>
                <a:ea typeface="Roboto Condensed"/>
                <a:cs typeface="Roboto Condensed"/>
                <a:sym typeface="Roboto Condensed"/>
              </a:rPr>
              <a:t> L</a:t>
            </a:r>
            <a:endParaRPr sz="2000"/>
          </a:p>
        </p:txBody>
      </p:sp>
      <p:sp>
        <p:nvSpPr>
          <p:cNvPr id="366" name="Google Shape;366;p60"/>
          <p:cNvSpPr txBox="1">
            <a:spLocks noGrp="1"/>
          </p:cNvSpPr>
          <p:nvPr>
            <p:ph type="ctrTitle" idx="2"/>
          </p:nvPr>
        </p:nvSpPr>
        <p:spPr>
          <a:xfrm>
            <a:off x="196484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Training Neural Networks (contd.)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Implementation</a:t>
            </a:r>
            <a:endParaRPr/>
          </a:p>
        </p:txBody>
      </p:sp>
      <p:sp>
        <p:nvSpPr>
          <p:cNvPr id="372" name="Google Shape;372;p61"/>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373" name="Google Shape;373;p61"/>
          <p:cNvCxnSpPr/>
          <p:nvPr/>
        </p:nvCxnSpPr>
        <p:spPr>
          <a:xfrm>
            <a:off x="7015900" y="-35700"/>
            <a:ext cx="0" cy="238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3FA3B-F4E5-8396-6462-F7E5CD7C8F03}"/>
              </a:ext>
            </a:extLst>
          </p:cNvPr>
          <p:cNvSpPr>
            <a:spLocks noGrp="1"/>
          </p:cNvSpPr>
          <p:nvPr>
            <p:ph type="ctrTitle"/>
          </p:nvPr>
        </p:nvSpPr>
        <p:spPr/>
        <p:txBody>
          <a:bodyPr/>
          <a:lstStyle/>
          <a:p>
            <a:r>
              <a:rPr lang="en" dirty="0"/>
              <a:t>THANKS</a:t>
            </a:r>
            <a:endParaRPr lang="de-DE" dirty="0"/>
          </a:p>
        </p:txBody>
      </p:sp>
      <p:sp>
        <p:nvSpPr>
          <p:cNvPr id="3" name="Title 2">
            <a:extLst>
              <a:ext uri="{FF2B5EF4-FFF2-40B4-BE49-F238E27FC236}">
                <a16:creationId xmlns:a16="http://schemas.microsoft.com/office/drawing/2014/main" id="{B7A850D4-1163-D5C8-29C0-B3D1B5CCEBF8}"/>
              </a:ext>
            </a:extLst>
          </p:cNvPr>
          <p:cNvSpPr>
            <a:spLocks noGrp="1"/>
          </p:cNvSpPr>
          <p:nvPr>
            <p:ph type="title" idx="2"/>
          </p:nvPr>
        </p:nvSpPr>
        <p:spPr/>
        <p:txBody>
          <a:bodyPr/>
          <a:lstStyle/>
          <a:p>
            <a:endParaRPr lang="de-DE" dirty="0"/>
          </a:p>
        </p:txBody>
      </p:sp>
      <p:sp>
        <p:nvSpPr>
          <p:cNvPr id="4" name="Subtitle 3">
            <a:extLst>
              <a:ext uri="{FF2B5EF4-FFF2-40B4-BE49-F238E27FC236}">
                <a16:creationId xmlns:a16="http://schemas.microsoft.com/office/drawing/2014/main" id="{9F4FCFF1-220C-D65B-3064-B73FD6FCD374}"/>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385023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2"/>
          <p:cNvSpPr txBox="1">
            <a:spLocks noGrp="1"/>
          </p:cNvSpPr>
          <p:nvPr>
            <p:ph type="ctrTitle"/>
          </p:nvPr>
        </p:nvSpPr>
        <p:spPr>
          <a:xfrm flipH="1">
            <a:off x="126625" y="3078350"/>
            <a:ext cx="62754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Origins of Neural Networks</a:t>
            </a:r>
            <a:endParaRPr/>
          </a:p>
        </p:txBody>
      </p:sp>
      <p:sp>
        <p:nvSpPr>
          <p:cNvPr id="167" name="Google Shape;167;p32"/>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68" name="Google Shape;168;p32"/>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3"/>
          <p:cNvSpPr txBox="1">
            <a:spLocks noGrp="1"/>
          </p:cNvSpPr>
          <p:nvPr>
            <p:ph type="subTitle" idx="1"/>
          </p:nvPr>
        </p:nvSpPr>
        <p:spPr>
          <a:xfrm>
            <a:off x="1210238" y="1148675"/>
            <a:ext cx="5166900" cy="15105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Based on a biological neuron</a:t>
            </a:r>
            <a:endParaRPr sz="2000"/>
          </a:p>
          <a:p>
            <a:pPr marL="914400" lvl="1" indent="-355600" algn="l" rtl="0">
              <a:spcBef>
                <a:spcPts val="0"/>
              </a:spcBef>
              <a:spcAft>
                <a:spcPts val="0"/>
              </a:spcAft>
              <a:buSzPts val="2000"/>
              <a:buChar char="○"/>
            </a:pPr>
            <a:r>
              <a:rPr lang="en" sz="2000"/>
              <a:t>Dendrites accept input signals</a:t>
            </a:r>
            <a:endParaRPr sz="2000"/>
          </a:p>
          <a:p>
            <a:pPr marL="914400" lvl="1" indent="-355600" algn="l" rtl="0">
              <a:spcBef>
                <a:spcPts val="0"/>
              </a:spcBef>
              <a:spcAft>
                <a:spcPts val="0"/>
              </a:spcAft>
              <a:buSzPts val="2000"/>
              <a:buChar char="○"/>
            </a:pPr>
            <a:r>
              <a:rPr lang="en" sz="2000"/>
              <a:t>Does something in the nucleus</a:t>
            </a:r>
            <a:endParaRPr sz="2000"/>
          </a:p>
          <a:p>
            <a:pPr marL="914400" lvl="1" indent="-355600" algn="l" rtl="0">
              <a:spcBef>
                <a:spcPts val="0"/>
              </a:spcBef>
              <a:spcAft>
                <a:spcPts val="0"/>
              </a:spcAft>
              <a:buSzPts val="2000"/>
              <a:buChar char="○"/>
            </a:pPr>
            <a:r>
              <a:rPr lang="en" sz="2000"/>
              <a:t>Axon is the output</a:t>
            </a:r>
            <a:endParaRPr sz="2000"/>
          </a:p>
        </p:txBody>
      </p:sp>
      <p:sp>
        <p:nvSpPr>
          <p:cNvPr id="174" name="Google Shape;174;p33"/>
          <p:cNvSpPr txBox="1">
            <a:spLocks noGrp="1"/>
          </p:cNvSpPr>
          <p:nvPr>
            <p:ph type="ctrTitle"/>
          </p:nvPr>
        </p:nvSpPr>
        <p:spPr>
          <a:xfrm>
            <a:off x="2844388" y="202475"/>
            <a:ext cx="29193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Biological Neurons</a:t>
            </a:r>
            <a:endParaRPr/>
          </a:p>
        </p:txBody>
      </p:sp>
      <p:pic>
        <p:nvPicPr>
          <p:cNvPr id="175" name="Google Shape;175;p33"/>
          <p:cNvPicPr preferRelativeResize="0"/>
          <p:nvPr/>
        </p:nvPicPr>
        <p:blipFill>
          <a:blip r:embed="rId3">
            <a:alphaModFix/>
          </a:blip>
          <a:stretch>
            <a:fillRect/>
          </a:stretch>
        </p:blipFill>
        <p:spPr>
          <a:xfrm>
            <a:off x="1510078" y="2659175"/>
            <a:ext cx="5587928" cy="2374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Perceptron Model</a:t>
            </a:r>
            <a:endParaRPr/>
          </a:p>
        </p:txBody>
      </p:sp>
      <p:sp>
        <p:nvSpPr>
          <p:cNvPr id="181" name="Google Shape;181;p34"/>
          <p:cNvSpPr txBox="1"/>
          <p:nvPr/>
        </p:nvSpPr>
        <p:spPr>
          <a:xfrm>
            <a:off x="4572025" y="952125"/>
            <a:ext cx="4355700" cy="38790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Roboto Condensed Light"/>
              <a:buChar char="●"/>
            </a:pPr>
            <a:r>
              <a:rPr lang="en" sz="2000">
                <a:solidFill>
                  <a:schemeClr val="dk1"/>
                </a:solidFill>
                <a:latin typeface="Roboto Condensed Light"/>
                <a:ea typeface="Roboto Condensed Light"/>
                <a:cs typeface="Roboto Condensed Light"/>
                <a:sym typeface="Roboto Condensed Light"/>
              </a:rPr>
              <a:t>If f(x) is just a sum, then y = x1 + x2</a:t>
            </a:r>
            <a:endParaRPr sz="20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0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000">
              <a:solidFill>
                <a:schemeClr val="dk1"/>
              </a:solidFill>
              <a:latin typeface="Roboto Condensed Light"/>
              <a:ea typeface="Roboto Condensed Light"/>
              <a:cs typeface="Roboto Condensed Light"/>
              <a:sym typeface="Roboto Condensed Light"/>
            </a:endParaRPr>
          </a:p>
          <a:p>
            <a:pPr marL="457200" lvl="0" indent="-355600" algn="l" rtl="0">
              <a:spcBef>
                <a:spcPts val="0"/>
              </a:spcBef>
              <a:spcAft>
                <a:spcPts val="0"/>
              </a:spcAft>
              <a:buClr>
                <a:schemeClr val="dk1"/>
              </a:buClr>
              <a:buSzPts val="2000"/>
              <a:buFont typeface="Roboto Condensed Light"/>
              <a:buChar char="●"/>
            </a:pPr>
            <a:r>
              <a:rPr lang="en" sz="2000">
                <a:solidFill>
                  <a:schemeClr val="dk1"/>
                </a:solidFill>
                <a:latin typeface="Roboto Condensed Light"/>
                <a:ea typeface="Roboto Condensed Light"/>
                <a:cs typeface="Roboto Condensed Light"/>
                <a:sym typeface="Roboto Condensed Light"/>
              </a:rPr>
              <a:t>How do we make it learn?</a:t>
            </a:r>
            <a:endParaRPr sz="2000">
              <a:solidFill>
                <a:schemeClr val="dk1"/>
              </a:solidFill>
              <a:latin typeface="Roboto Condensed Light"/>
              <a:ea typeface="Roboto Condensed Light"/>
              <a:cs typeface="Roboto Condensed Light"/>
              <a:sym typeface="Roboto Condensed Light"/>
            </a:endParaRPr>
          </a:p>
          <a:p>
            <a:pPr marL="914400" lvl="1" indent="-355600" algn="l" rtl="0">
              <a:spcBef>
                <a:spcPts val="0"/>
              </a:spcBef>
              <a:spcAft>
                <a:spcPts val="0"/>
              </a:spcAft>
              <a:buClr>
                <a:schemeClr val="dk1"/>
              </a:buClr>
              <a:buSzPts val="2000"/>
              <a:buFont typeface="Roboto Condensed Light"/>
              <a:buChar char="○"/>
            </a:pPr>
            <a:r>
              <a:rPr lang="en" sz="2000">
                <a:solidFill>
                  <a:schemeClr val="dk1"/>
                </a:solidFill>
                <a:latin typeface="Roboto Condensed Light"/>
                <a:ea typeface="Roboto Condensed Light"/>
                <a:cs typeface="Roboto Condensed Light"/>
                <a:sym typeface="Roboto Condensed Light"/>
              </a:rPr>
              <a:t>Add weights</a:t>
            </a:r>
            <a:endParaRPr sz="2000">
              <a:solidFill>
                <a:schemeClr val="dk1"/>
              </a:solidFill>
              <a:latin typeface="Roboto Condensed Light"/>
              <a:ea typeface="Roboto Condensed Light"/>
              <a:cs typeface="Roboto Condensed Light"/>
              <a:sym typeface="Roboto Condensed Light"/>
            </a:endParaRPr>
          </a:p>
          <a:p>
            <a:pPr marL="914400" lvl="1" indent="-355600" algn="l" rtl="0">
              <a:spcBef>
                <a:spcPts val="0"/>
              </a:spcBef>
              <a:spcAft>
                <a:spcPts val="0"/>
              </a:spcAft>
              <a:buClr>
                <a:schemeClr val="dk1"/>
              </a:buClr>
              <a:buSzPts val="2000"/>
              <a:buFont typeface="Roboto Condensed Light"/>
              <a:buChar char="○"/>
            </a:pPr>
            <a:r>
              <a:rPr lang="en" sz="2000">
                <a:solidFill>
                  <a:schemeClr val="dk1"/>
                </a:solidFill>
                <a:latin typeface="Roboto Condensed Light"/>
                <a:ea typeface="Roboto Condensed Light"/>
                <a:cs typeface="Roboto Condensed Light"/>
                <a:sym typeface="Roboto Condensed Light"/>
              </a:rPr>
              <a:t>Can be positive or negative</a:t>
            </a:r>
            <a:endParaRPr sz="2000">
              <a:solidFill>
                <a:schemeClr val="dk1"/>
              </a:solidFill>
              <a:latin typeface="Roboto Condensed Light"/>
              <a:ea typeface="Roboto Condensed Light"/>
              <a:cs typeface="Roboto Condensed Light"/>
              <a:sym typeface="Roboto Condensed Light"/>
            </a:endParaRPr>
          </a:p>
          <a:p>
            <a:pPr marL="914400" lvl="1" indent="-355600" algn="l" rtl="0">
              <a:spcBef>
                <a:spcPts val="0"/>
              </a:spcBef>
              <a:spcAft>
                <a:spcPts val="0"/>
              </a:spcAft>
              <a:buClr>
                <a:schemeClr val="dk1"/>
              </a:buClr>
              <a:buSzPts val="2000"/>
              <a:buFont typeface="Roboto Condensed Light"/>
              <a:buChar char="○"/>
            </a:pPr>
            <a:r>
              <a:rPr lang="en" sz="2000">
                <a:solidFill>
                  <a:schemeClr val="dk1"/>
                </a:solidFill>
                <a:latin typeface="Roboto Condensed Light"/>
                <a:ea typeface="Roboto Condensed Light"/>
                <a:cs typeface="Roboto Condensed Light"/>
                <a:sym typeface="Roboto Condensed Light"/>
              </a:rPr>
              <a:t>Now, y = x1w1 + x2w2</a:t>
            </a:r>
            <a:endParaRPr sz="20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000">
              <a:solidFill>
                <a:schemeClr val="dk1"/>
              </a:solidFill>
              <a:latin typeface="Roboto Condensed Light"/>
              <a:ea typeface="Roboto Condensed Light"/>
              <a:cs typeface="Roboto Condensed Light"/>
              <a:sym typeface="Roboto Condensed Light"/>
            </a:endParaRPr>
          </a:p>
          <a:p>
            <a:pPr marL="457200" lvl="0" indent="-355600" algn="l" rtl="0">
              <a:spcBef>
                <a:spcPts val="0"/>
              </a:spcBef>
              <a:spcAft>
                <a:spcPts val="0"/>
              </a:spcAft>
              <a:buClr>
                <a:schemeClr val="dk1"/>
              </a:buClr>
              <a:buSzPts val="2000"/>
              <a:buFont typeface="Roboto Condensed Light"/>
              <a:buChar char="●"/>
            </a:pPr>
            <a:r>
              <a:rPr lang="en" sz="2000">
                <a:solidFill>
                  <a:schemeClr val="dk1"/>
                </a:solidFill>
                <a:latin typeface="Roboto Condensed Light"/>
                <a:ea typeface="Roboto Condensed Light"/>
                <a:cs typeface="Roboto Condensed Light"/>
                <a:sym typeface="Roboto Condensed Light"/>
              </a:rPr>
              <a:t>But what if x is a zero?</a:t>
            </a:r>
            <a:endParaRPr sz="2000">
              <a:solidFill>
                <a:schemeClr val="dk1"/>
              </a:solidFill>
              <a:latin typeface="Roboto Condensed Light"/>
              <a:ea typeface="Roboto Condensed Light"/>
              <a:cs typeface="Roboto Condensed Light"/>
              <a:sym typeface="Roboto Condensed Light"/>
            </a:endParaRPr>
          </a:p>
          <a:p>
            <a:pPr marL="914400" lvl="1" indent="-355600" algn="l" rtl="0">
              <a:spcBef>
                <a:spcPts val="0"/>
              </a:spcBef>
              <a:spcAft>
                <a:spcPts val="0"/>
              </a:spcAft>
              <a:buClr>
                <a:schemeClr val="dk1"/>
              </a:buClr>
              <a:buSzPts val="2000"/>
              <a:buFont typeface="Roboto Condensed Light"/>
              <a:buChar char="○"/>
            </a:pPr>
            <a:r>
              <a:rPr lang="en" sz="2000">
                <a:solidFill>
                  <a:schemeClr val="dk1"/>
                </a:solidFill>
                <a:latin typeface="Roboto Condensed Light"/>
                <a:ea typeface="Roboto Condensed Light"/>
                <a:cs typeface="Roboto Condensed Light"/>
                <a:sym typeface="Roboto Condensed Light"/>
              </a:rPr>
              <a:t>Add biases</a:t>
            </a:r>
            <a:endParaRPr sz="2000">
              <a:solidFill>
                <a:schemeClr val="dk1"/>
              </a:solidFill>
              <a:latin typeface="Roboto Condensed Light"/>
              <a:ea typeface="Roboto Condensed Light"/>
              <a:cs typeface="Roboto Condensed Light"/>
              <a:sym typeface="Roboto Condensed Light"/>
            </a:endParaRPr>
          </a:p>
          <a:p>
            <a:pPr marL="914400" lvl="1" indent="-355600" algn="l" rtl="0">
              <a:spcBef>
                <a:spcPts val="0"/>
              </a:spcBef>
              <a:spcAft>
                <a:spcPts val="0"/>
              </a:spcAft>
              <a:buClr>
                <a:schemeClr val="dk1"/>
              </a:buClr>
              <a:buSzPts val="2000"/>
              <a:buFont typeface="Roboto Condensed Light"/>
              <a:buChar char="○"/>
            </a:pPr>
            <a:r>
              <a:rPr lang="en" sz="2000">
                <a:solidFill>
                  <a:schemeClr val="dk1"/>
                </a:solidFill>
                <a:latin typeface="Roboto Condensed Light"/>
                <a:ea typeface="Roboto Condensed Light"/>
                <a:cs typeface="Roboto Condensed Light"/>
                <a:sym typeface="Roboto Condensed Light"/>
              </a:rPr>
              <a:t>Now, y = (x1w1 + b) + (x2w2 + b)</a:t>
            </a:r>
            <a:endParaRPr sz="2000">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sz="2000">
              <a:solidFill>
                <a:schemeClr val="dk1"/>
              </a:solidFill>
              <a:latin typeface="Roboto Condensed Light"/>
              <a:ea typeface="Roboto Condensed Light"/>
              <a:cs typeface="Roboto Condensed Light"/>
              <a:sym typeface="Roboto Condensed Light"/>
            </a:endParaRPr>
          </a:p>
        </p:txBody>
      </p:sp>
      <p:pic>
        <p:nvPicPr>
          <p:cNvPr id="182" name="Google Shape;182;p34"/>
          <p:cNvPicPr preferRelativeResize="0"/>
          <p:nvPr/>
        </p:nvPicPr>
        <p:blipFill>
          <a:blip r:embed="rId3">
            <a:alphaModFix/>
          </a:blip>
          <a:stretch>
            <a:fillRect/>
          </a:stretch>
        </p:blipFill>
        <p:spPr>
          <a:xfrm>
            <a:off x="395900" y="1058300"/>
            <a:ext cx="3752524" cy="1087275"/>
          </a:xfrm>
          <a:prstGeom prst="rect">
            <a:avLst/>
          </a:prstGeom>
          <a:noFill/>
          <a:ln>
            <a:noFill/>
          </a:ln>
        </p:spPr>
      </p:pic>
      <p:pic>
        <p:nvPicPr>
          <p:cNvPr id="183" name="Google Shape;183;p34"/>
          <p:cNvPicPr preferRelativeResize="0"/>
          <p:nvPr/>
        </p:nvPicPr>
        <p:blipFill>
          <a:blip r:embed="rId4">
            <a:alphaModFix/>
          </a:blip>
          <a:stretch>
            <a:fillRect/>
          </a:stretch>
        </p:blipFill>
        <p:spPr>
          <a:xfrm>
            <a:off x="395888" y="2262900"/>
            <a:ext cx="3752545" cy="1028925"/>
          </a:xfrm>
          <a:prstGeom prst="rect">
            <a:avLst/>
          </a:prstGeom>
          <a:noFill/>
          <a:ln>
            <a:noFill/>
          </a:ln>
        </p:spPr>
      </p:pic>
      <p:pic>
        <p:nvPicPr>
          <p:cNvPr id="184" name="Google Shape;184;p34"/>
          <p:cNvPicPr preferRelativeResize="0"/>
          <p:nvPr/>
        </p:nvPicPr>
        <p:blipFill>
          <a:blip r:embed="rId5">
            <a:alphaModFix/>
          </a:blip>
          <a:stretch>
            <a:fillRect/>
          </a:stretch>
        </p:blipFill>
        <p:spPr>
          <a:xfrm>
            <a:off x="395900" y="3409150"/>
            <a:ext cx="3752525" cy="1095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5"/>
          <p:cNvSpPr txBox="1">
            <a:spLocks noGrp="1"/>
          </p:cNvSpPr>
          <p:nvPr>
            <p:ph type="subTitle" idx="1"/>
          </p:nvPr>
        </p:nvSpPr>
        <p:spPr>
          <a:xfrm>
            <a:off x="4900050" y="1167725"/>
            <a:ext cx="3986100" cy="33936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We can generalize the perceptron model for n number of inputs</a:t>
            </a: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Mathematical generalization</a:t>
            </a:r>
            <a:endParaRPr sz="2000">
              <a:solidFill>
                <a:schemeClr val="dk1"/>
              </a:solidFill>
            </a:endParaRPr>
          </a:p>
          <a:p>
            <a:pPr marL="0" lvl="0" indent="0" algn="l" rtl="0">
              <a:spcBef>
                <a:spcPts val="0"/>
              </a:spcBef>
              <a:spcAft>
                <a:spcPts val="0"/>
              </a:spcAft>
              <a:buNone/>
            </a:pP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Later, we can see how to expand this model to have X be a </a:t>
            </a:r>
            <a:r>
              <a:rPr lang="en" sz="2000" b="1">
                <a:solidFill>
                  <a:schemeClr val="dk1"/>
                </a:solidFill>
                <a:latin typeface="Roboto Condensed"/>
                <a:ea typeface="Roboto Condensed"/>
                <a:cs typeface="Roboto Condensed"/>
                <a:sym typeface="Roboto Condensed"/>
              </a:rPr>
              <a:t>tensor </a:t>
            </a:r>
            <a:r>
              <a:rPr lang="en" sz="2000">
                <a:solidFill>
                  <a:schemeClr val="dk1"/>
                </a:solidFill>
              </a:rPr>
              <a:t>(an n-dimensional matrix)</a:t>
            </a:r>
            <a:endParaRPr sz="2000">
              <a:solidFill>
                <a:schemeClr val="dk1"/>
              </a:solidFill>
            </a:endParaRPr>
          </a:p>
        </p:txBody>
      </p:sp>
      <p:sp>
        <p:nvSpPr>
          <p:cNvPr id="190" name="Google Shape;190;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Generalizations</a:t>
            </a:r>
            <a:endParaRPr/>
          </a:p>
        </p:txBody>
      </p:sp>
      <p:pic>
        <p:nvPicPr>
          <p:cNvPr id="191" name="Google Shape;191;p35"/>
          <p:cNvPicPr preferRelativeResize="0"/>
          <p:nvPr/>
        </p:nvPicPr>
        <p:blipFill>
          <a:blip r:embed="rId3">
            <a:alphaModFix/>
          </a:blip>
          <a:stretch>
            <a:fillRect/>
          </a:stretch>
        </p:blipFill>
        <p:spPr>
          <a:xfrm>
            <a:off x="294975" y="1417224"/>
            <a:ext cx="4335283" cy="1534901"/>
          </a:xfrm>
          <a:prstGeom prst="rect">
            <a:avLst/>
          </a:prstGeom>
          <a:noFill/>
          <a:ln>
            <a:noFill/>
          </a:ln>
        </p:spPr>
      </p:pic>
      <p:pic>
        <p:nvPicPr>
          <p:cNvPr id="192" name="Google Shape;192;p35"/>
          <p:cNvPicPr preferRelativeResize="0"/>
          <p:nvPr/>
        </p:nvPicPr>
        <p:blipFill>
          <a:blip r:embed="rId4">
            <a:alphaModFix/>
          </a:blip>
          <a:stretch>
            <a:fillRect/>
          </a:stretch>
        </p:blipFill>
        <p:spPr>
          <a:xfrm>
            <a:off x="294963" y="3026525"/>
            <a:ext cx="4335300" cy="1534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6"/>
          <p:cNvSpPr txBox="1">
            <a:spLocks noGrp="1"/>
          </p:cNvSpPr>
          <p:nvPr>
            <p:ph type="ctrTitle"/>
          </p:nvPr>
        </p:nvSpPr>
        <p:spPr>
          <a:xfrm flipH="1">
            <a:off x="2002625" y="2635675"/>
            <a:ext cx="65115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What is a Neural Network?</a:t>
            </a:r>
            <a:endParaRPr/>
          </a:p>
        </p:txBody>
      </p:sp>
      <p:sp>
        <p:nvSpPr>
          <p:cNvPr id="198" name="Google Shape;198;p36"/>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99" name="Google Shape;199;p36"/>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subTitle" idx="1"/>
          </p:nvPr>
        </p:nvSpPr>
        <p:spPr>
          <a:xfrm>
            <a:off x="2084350" y="1518300"/>
            <a:ext cx="4909800" cy="21069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chemeClr val="dk1"/>
              </a:buClr>
              <a:buSzPts val="2000"/>
              <a:buChar char="●"/>
            </a:pPr>
            <a:r>
              <a:rPr lang="en" sz="2000">
                <a:solidFill>
                  <a:schemeClr val="dk1"/>
                </a:solidFill>
              </a:rPr>
              <a:t>A neural network is a </a:t>
            </a:r>
            <a:r>
              <a:rPr lang="en" sz="2000" b="1">
                <a:solidFill>
                  <a:schemeClr val="dk1"/>
                </a:solidFill>
                <a:latin typeface="Roboto Condensed"/>
                <a:ea typeface="Roboto Condensed"/>
                <a:cs typeface="Roboto Condensed"/>
                <a:sym typeface="Roboto Condensed"/>
              </a:rPr>
              <a:t>multi-layer perceptron model</a:t>
            </a:r>
            <a:endParaRPr sz="2000" b="1">
              <a:solidFill>
                <a:schemeClr val="dk1"/>
              </a:solidFill>
              <a:latin typeface="Roboto Condensed"/>
              <a:ea typeface="Roboto Condensed"/>
              <a:cs typeface="Roboto Condensed"/>
              <a:sym typeface="Roboto Condensed"/>
            </a:endParaRPr>
          </a:p>
          <a:p>
            <a:pPr marL="457200" lvl="0" indent="-355600" algn="l" rtl="0">
              <a:spcBef>
                <a:spcPts val="0"/>
              </a:spcBef>
              <a:spcAft>
                <a:spcPts val="0"/>
              </a:spcAft>
              <a:buClr>
                <a:schemeClr val="dk1"/>
              </a:buClr>
              <a:buSzPts val="2000"/>
              <a:buChar char="●"/>
            </a:pPr>
            <a:r>
              <a:rPr lang="en" sz="2000">
                <a:solidFill>
                  <a:schemeClr val="dk1"/>
                </a:solidFill>
              </a:rPr>
              <a:t>The outputs of one perceptron are fed as the inputs to another perceptron</a:t>
            </a:r>
            <a:endParaRPr sz="2000">
              <a:solidFill>
                <a:schemeClr val="dk1"/>
              </a:solidFill>
            </a:endParaRPr>
          </a:p>
          <a:p>
            <a:pPr marL="457200" lvl="0" indent="-355600" algn="l" rtl="0">
              <a:spcBef>
                <a:spcPts val="0"/>
              </a:spcBef>
              <a:spcAft>
                <a:spcPts val="0"/>
              </a:spcAft>
              <a:buClr>
                <a:schemeClr val="dk1"/>
              </a:buClr>
              <a:buSzPts val="2000"/>
              <a:buChar char="●"/>
            </a:pPr>
            <a:r>
              <a:rPr lang="en" sz="2000">
                <a:solidFill>
                  <a:schemeClr val="dk1"/>
                </a:solidFill>
              </a:rPr>
              <a:t>This allows the network to learn about the relationships between features</a:t>
            </a:r>
            <a:endParaRPr sz="2000">
              <a:solidFill>
                <a:schemeClr val="dk1"/>
              </a:solidFill>
            </a:endParaRPr>
          </a:p>
        </p:txBody>
      </p:sp>
      <p:sp>
        <p:nvSpPr>
          <p:cNvPr id="205" name="Google Shape;205;p37"/>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 Neural Network?</a:t>
            </a:r>
            <a:endParaRPr/>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FFFFFF"/>
      </a:dk1>
      <a:lt1>
        <a:srgbClr val="0A3455"/>
      </a:lt1>
      <a:dk2>
        <a:srgbClr val="6EBDC4"/>
      </a:dk2>
      <a:lt2>
        <a:srgbClr val="416D90"/>
      </a:lt2>
      <a:accent1>
        <a:srgbClr val="B4EBF0"/>
      </a:accent1>
      <a:accent2>
        <a:srgbClr val="7CC5CC"/>
      </a:accent2>
      <a:accent3>
        <a:srgbClr val="61A6B5"/>
      </a:accent3>
      <a:accent4>
        <a:srgbClr val="548FA6"/>
      </a:accent4>
      <a:accent5>
        <a:srgbClr val="2E5F80"/>
      </a:accent5>
      <a:accent6>
        <a:srgbClr val="174366"/>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1279</Words>
  <Application>Microsoft Office PowerPoint</Application>
  <PresentationFormat>On-screen Show (16:9)</PresentationFormat>
  <Paragraphs>193</Paragraphs>
  <Slides>34</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Fira Sans Extra Condensed Medium</vt:lpstr>
      <vt:lpstr>Roboto Condensed</vt:lpstr>
      <vt:lpstr>Exo 2</vt:lpstr>
      <vt:lpstr>Roboto Condensed Light</vt:lpstr>
      <vt:lpstr>Arial</vt:lpstr>
      <vt:lpstr>Tech Newsletter by Slidesgo</vt:lpstr>
      <vt:lpstr>11 - Neural Networks</vt:lpstr>
      <vt:lpstr>Course Overview:</vt:lpstr>
      <vt:lpstr>TABLE OF CONTENTS</vt:lpstr>
      <vt:lpstr>Origins of Neural Networks</vt:lpstr>
      <vt:lpstr>Biological Neurons</vt:lpstr>
      <vt:lpstr>Perceptron Model</vt:lpstr>
      <vt:lpstr>Generalizations</vt:lpstr>
      <vt:lpstr>What is a Neural Network?</vt:lpstr>
      <vt:lpstr>What is a Neural Network?</vt:lpstr>
      <vt:lpstr>Parts of a Neural Network</vt:lpstr>
      <vt:lpstr>Classification</vt:lpstr>
      <vt:lpstr>Activation Functions</vt:lpstr>
      <vt:lpstr>What are activation functions?</vt:lpstr>
      <vt:lpstr>Step Function</vt:lpstr>
      <vt:lpstr>Sigmoid Function</vt:lpstr>
      <vt:lpstr>Hyperbolic Tangent - tanh(z)</vt:lpstr>
      <vt:lpstr>ReLu Function</vt:lpstr>
      <vt:lpstr>Other Activation Functions</vt:lpstr>
      <vt:lpstr>Gradient Descent</vt:lpstr>
      <vt:lpstr>Loss Functions</vt:lpstr>
      <vt:lpstr>Quadratic Cost Function</vt:lpstr>
      <vt:lpstr>Inputs of a Loss Function</vt:lpstr>
      <vt:lpstr>Minimizing Loss</vt:lpstr>
      <vt:lpstr>How to perform Gradient Descent</vt:lpstr>
      <vt:lpstr>Learning Rate</vt:lpstr>
      <vt:lpstr>Cross Entropy</vt:lpstr>
      <vt:lpstr>Backpropagation</vt:lpstr>
      <vt:lpstr>Defining Variables</vt:lpstr>
      <vt:lpstr>Partial Derivatives</vt:lpstr>
      <vt:lpstr>Hadamard Product</vt:lpstr>
      <vt:lpstr>Training Neural Networks</vt:lpstr>
      <vt:lpstr>Training Neural Networks (contd.)</vt:lpstr>
      <vt:lpstr>Implementation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 Neural Networks</dc:title>
  <cp:lastModifiedBy>Hamed, Osama</cp:lastModifiedBy>
  <cp:revision>8</cp:revision>
  <cp:lastPrinted>2024-04-17T20:48:33Z</cp:lastPrinted>
  <dcterms:modified xsi:type="dcterms:W3CDTF">2025-08-21T07:31:24Z</dcterms:modified>
</cp:coreProperties>
</file>